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23"/>
  </p:notesMasterIdLst>
  <p:handoutMasterIdLst>
    <p:handoutMasterId r:id="rId24"/>
  </p:handoutMasterIdLst>
  <p:sldIdLst>
    <p:sldId id="306" r:id="rId5"/>
    <p:sldId id="350" r:id="rId6"/>
    <p:sldId id="358" r:id="rId7"/>
    <p:sldId id="363" r:id="rId8"/>
    <p:sldId id="362" r:id="rId9"/>
    <p:sldId id="357" r:id="rId10"/>
    <p:sldId id="325" r:id="rId11"/>
    <p:sldId id="328" r:id="rId12"/>
    <p:sldId id="337" r:id="rId13"/>
    <p:sldId id="309" r:id="rId14"/>
    <p:sldId id="321" r:id="rId15"/>
    <p:sldId id="322" r:id="rId16"/>
    <p:sldId id="342" r:id="rId17"/>
    <p:sldId id="338" r:id="rId18"/>
    <p:sldId id="356" r:id="rId19"/>
    <p:sldId id="355" r:id="rId20"/>
    <p:sldId id="339" r:id="rId21"/>
    <p:sldId id="361" r:id="rId22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FF0066"/>
    <a:srgbClr val="FF33CC"/>
    <a:srgbClr val="FF00FF"/>
    <a:srgbClr val="FF66FF"/>
    <a:srgbClr val="FF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84967" autoAdjust="0"/>
  </p:normalViewPr>
  <p:slideViewPr>
    <p:cSldViewPr snapToGrid="0">
      <p:cViewPr varScale="1">
        <p:scale>
          <a:sx n="110" d="100"/>
          <a:sy n="110" d="100"/>
        </p:scale>
        <p:origin x="441" y="48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1"/>
    </p:cViewPr>
  </p:sorterViewPr>
  <p:notesViewPr>
    <p:cSldViewPr snapToGrid="0">
      <p:cViewPr varScale="1">
        <p:scale>
          <a:sx n="88" d="100"/>
          <a:sy n="88" d="100"/>
        </p:scale>
        <p:origin x="378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EF2F8C2F-F18B-416A-9BF5-6CC55DEEA6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96CB2CD-1346-41CA-9BAE-855AB24A13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C9271-C022-4E13-AD60-2A9227259C58}" type="datetime1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2024/6/18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5BD6E2-A1D4-4739-AE23-2DEF58456A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4C4AB44-B24B-4D35-8075-0DCA3C05C4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F16E0-6BAC-47A5-B979-3F92122B9D18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58532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B7E818B-8C59-4114-849F-385355C4F7B3}" type="datetime1">
              <a:rPr lang="ja-JP" altLang="en-US" smtClean="0"/>
              <a:pPr/>
              <a:t>2024/6/18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5939589-3E79-4C82-AA4A-FE78234FAA59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9302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94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7143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7166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2691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8469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7037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966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0291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l">
              <a:defRPr sz="6000" b="1" i="0" cap="all" baseline="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cxnSp>
        <p:nvCxnSpPr>
          <p:cNvPr id="11" name="直線​​コネクタ(S)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cxnSp>
        <p:nvCxnSpPr>
          <p:cNvPr id="10" name="直線​​コネクタ(S)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グラフィック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グラフィック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グラフィック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</p:txBody>
      </p:sp>
      <p:cxnSp>
        <p:nvCxnSpPr>
          <p:cNvPr id="10" name="直線​​コネクタ(S)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グラフィック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グラフィック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グラフィック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プレースホルダー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7" name="コンテンツ プレースホルダー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 rtlCol="0">
            <a:normAutofit/>
          </a:bodyPr>
          <a:lstStyle>
            <a:lvl1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タイトル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8DA9DAA-006C-4F4B-980E-E3DF019B24E2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cxnSp>
        <p:nvCxnSpPr>
          <p:cNvPr id="7" name="直線​​コネクタ(S)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長方形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図プレースホルダー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0" name="図プレースホルダー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11" name="図プレースホルダー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図プレースホルダー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32" name="図プレースホルダー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31" name="図プレースホルダー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30" name="図プレースホルダー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noProof="0"/>
              <a:t>20XX/9/3</a:t>
            </a:r>
            <a:endParaRPr lang="ja-JP" altLang="en-US" noProof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8DA9DAA-006C-4F4B-980E-E3DF019B24E2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8" name="グラフィック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グラフィック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グラフィック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4" name="直線​​コネクタ(S)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ja-JP" noProof="0"/>
              <a:t>20XX/9/3</a:t>
            </a:r>
            <a:endParaRPr lang="ja-JP" altLang="en-US" noProof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プレゼンテーションのタイトル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ja-JP" noProof="0" smtClean="0"/>
              <a:t>‹#›</a:t>
            </a:fld>
            <a:endParaRPr lang="ja-JP" altLang="en-US" noProof="0"/>
          </a:p>
        </p:txBody>
      </p:sp>
      <p:cxnSp>
        <p:nvCxnSpPr>
          <p:cNvPr id="6" name="直線​​コネクタ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ja-JP" noProof="0"/>
              <a:t>20XX/9/3</a:t>
            </a:r>
            <a:endParaRPr lang="ja-JP" altLang="en-US" noProof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プレゼンテーションのタイトル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ja-JP" noProof="0" smtClean="0"/>
              <a:t>‹#›</a:t>
            </a:fld>
            <a:endParaRPr lang="ja-JP" altLang="en-US" noProof="0"/>
          </a:p>
        </p:txBody>
      </p:sp>
      <p:cxnSp>
        <p:nvCxnSpPr>
          <p:cNvPr id="5" name="直線​​コネクタ(S)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ja-JP" altLang="en-US" noProof="0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ja-JP" noProof="0"/>
              <a:t>20XX/9/3</a:t>
            </a:r>
            <a:endParaRPr lang="ja-JP" altLang="en-US" noProof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プレゼンテーションのタイトル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ja-JP" noProof="0" smtClean="0"/>
              <a:t>‹#›</a:t>
            </a:fld>
            <a:endParaRPr lang="ja-JP" altLang="en-US" noProof="0"/>
          </a:p>
        </p:txBody>
      </p:sp>
      <p:cxnSp>
        <p:nvCxnSpPr>
          <p:cNvPr id="8" name="直線​​コネクタ(S)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/>
              <a:t>アイコンをクリックして画像を追加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ja-JP" noProof="0"/>
              <a:t>20XX/9/3</a:t>
            </a:r>
            <a:endParaRPr lang="ja-JP" altLang="en-US" noProof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プレゼンテーションのタイトル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ja-JP" noProof="0" smtClean="0"/>
              <a:t>‹#›</a:t>
            </a:fld>
            <a:endParaRPr lang="ja-JP" altLang="en-US" noProof="0"/>
          </a:p>
        </p:txBody>
      </p:sp>
      <p:cxnSp>
        <p:nvCxnSpPr>
          <p:cNvPr id="8" name="直線​​コネクタ(S)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2 スライド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rtlCol="0" anchor="b"/>
          <a:lstStyle>
            <a:lvl1pPr algn="l">
              <a:defRPr sz="5400" b="1" i="0" cap="all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cxnSp>
        <p:nvCxnSpPr>
          <p:cNvPr id="9" name="直線​​コネクタ(S)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グラフィック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グラフィック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グラフィック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のみ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図プレースホルダー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タイトル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noProof="0"/>
              <a:t>20XX/9/3</a:t>
            </a:r>
            <a:endParaRPr lang="ja-JP" altLang="en-US" noProof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8DA9DAA-006C-4F4B-980E-E3DF019B24E2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cxnSp>
        <p:nvCxnSpPr>
          <p:cNvPr id="14" name="直線​​コネクタ(S)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11" name="グラフィック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グラフィック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グラフィック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図プレースホルダー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クリックしてマスター タイトルのスタイルを編集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228600"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457200"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685800"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4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noProof="0"/>
              <a:t>20XX/9/3</a:t>
            </a:r>
            <a:endParaRPr lang="ja-JP" altLang="en-US" noProof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rtlCol="0"/>
          <a:lstStyle>
            <a:lvl1pPr>
              <a:defRPr baseline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8DA9DAA-006C-4F4B-980E-E3DF019B24E2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cxnSp>
        <p:nvCxnSpPr>
          <p:cNvPr id="9" name="直線​​コネクタ(S)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グラフィック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グラフィック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セクション ヘッダー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rtlCol="0"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4" name="グラフィック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グラフィック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グラフィック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グラフィック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グラフィック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グラフィック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5400"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US" altLang="ja-JP" noProof="0" smtClean="0"/>
              <a:t>‹#›</a:t>
            </a:fld>
            <a:endParaRPr lang="ja-JP" altLang="en-US" noProof="0"/>
          </a:p>
        </p:txBody>
      </p:sp>
      <p:cxnSp>
        <p:nvCxnSpPr>
          <p:cNvPr id="7" name="直線​​コネクタ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8DA9DAA-006C-4F4B-980E-E3DF019B24E2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cxnSp>
        <p:nvCxnSpPr>
          <p:cNvPr id="7" name="直線​​コネクタ(S)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長方形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図プレースホルダー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タイトルとコンテンツ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 rtlCol="0"/>
          <a:lstStyle>
            <a:lvl1pPr>
              <a:defRPr sz="5400" b="1" cap="all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タイトル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noProof="0"/>
              <a:t>20XX/9/3</a:t>
            </a:r>
            <a:endParaRPr lang="ja-JP" altLang="en-US" noProof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8DA9DAA-006C-4F4B-980E-E3DF019B24E2}" type="slidenum">
              <a:rPr lang="en-US" altLang="ja-JP" noProof="0" smtClean="0"/>
              <a:pPr/>
              <a:t>‹#›</a:t>
            </a:fld>
            <a:endParaRPr lang="ja-JP" altLang="en-US" noProof="0"/>
          </a:p>
        </p:txBody>
      </p:sp>
      <p:sp>
        <p:nvSpPr>
          <p:cNvPr id="9" name="グラフィック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グラフィック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cxnSp>
        <p:nvCxnSpPr>
          <p:cNvPr id="8" name="直線​​コネクタ(S)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グラフィック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グラフィック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グラフィック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en-US" altLang="ja-JP" noProof="0"/>
              <a:t>20XX/9/3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noProof="0"/>
              <a:t>プレゼンテーションのタイトル</a:t>
            </a:r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8DA9DAA-006C-4F4B-980E-E3DF019B24E2}" type="slidenum">
              <a:rPr lang="en-US" altLang="ja-JP" noProof="0" smtClean="0"/>
              <a:pPr/>
              <a:t>‹#›</a:t>
            </a:fld>
            <a:endParaRPr lang="ja-JP" altLang="en-US" noProof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147" y="2129366"/>
            <a:ext cx="7145837" cy="1245277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sz="7200" spc="400" dirty="0"/>
              <a:t>専門演習説明</a:t>
            </a:r>
            <a:endParaRPr lang="ja-JP" altLang="en-US" sz="7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146" y="3457958"/>
            <a:ext cx="10326503" cy="1169557"/>
          </a:xfrm>
        </p:spPr>
        <p:txBody>
          <a:bodyPr rtlCol="0">
            <a:normAutofit/>
          </a:bodyPr>
          <a:lstStyle/>
          <a:p>
            <a:pPr algn="l" rtl="0"/>
            <a:r>
              <a:rPr lang="ja-JP" altLang="en-US" sz="3200" b="1" dirty="0">
                <a:solidFill>
                  <a:srgbClr val="FFFF00"/>
                </a:solidFill>
              </a:rPr>
              <a:t>情報メディア学系　メディアデザイン研究室　</a:t>
            </a:r>
            <a:r>
              <a:rPr lang="en-US" altLang="ja-JP" sz="3200" b="1" dirty="0">
                <a:solidFill>
                  <a:srgbClr val="FFFF00"/>
                </a:solidFill>
              </a:rPr>
              <a:t>CG</a:t>
            </a:r>
            <a:r>
              <a:rPr lang="ja-JP" altLang="en-US" sz="3200" b="1" dirty="0">
                <a:solidFill>
                  <a:srgbClr val="FFFF00"/>
                </a:solidFill>
              </a:rPr>
              <a:t>・</a:t>
            </a:r>
            <a:r>
              <a:rPr lang="en-US" altLang="ja-JP" sz="3200" b="1" dirty="0">
                <a:solidFill>
                  <a:srgbClr val="FFFF00"/>
                </a:solidFill>
              </a:rPr>
              <a:t>Web</a:t>
            </a:r>
            <a:r>
              <a:rPr lang="ja-JP" altLang="en-US" sz="3200" b="1" dirty="0">
                <a:solidFill>
                  <a:srgbClr val="FFFF00"/>
                </a:solidFill>
              </a:rPr>
              <a:t>分野</a:t>
            </a:r>
            <a:endParaRPr lang="en-US" altLang="ja-JP" sz="3200" b="1" dirty="0">
              <a:solidFill>
                <a:srgbClr val="FFFF00"/>
              </a:solidFill>
            </a:endParaRPr>
          </a:p>
          <a:p>
            <a:pPr algn="l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974B0ABC-05DC-3496-D46F-188272C6F9A4}"/>
              </a:ext>
            </a:extLst>
          </p:cNvPr>
          <p:cNvSpPr txBox="1">
            <a:spLocks/>
          </p:cNvSpPr>
          <p:nvPr/>
        </p:nvSpPr>
        <p:spPr>
          <a:xfrm>
            <a:off x="1438147" y="973667"/>
            <a:ext cx="2803652" cy="6187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b="1" i="0" kern="1200" cap="all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en-US" altLang="ja-JP" sz="3600" spc="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2024</a:t>
            </a:r>
            <a:r>
              <a:rPr lang="ja-JP" altLang="en-US" sz="3600" spc="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年度</a:t>
            </a:r>
            <a:endParaRPr lang="ja-JP" altLang="en-US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A0C2DC05-D0D6-DA30-951E-0D5791EB8F6E}"/>
              </a:ext>
            </a:extLst>
          </p:cNvPr>
          <p:cNvSpPr txBox="1">
            <a:spLocks/>
          </p:cNvSpPr>
          <p:nvPr/>
        </p:nvSpPr>
        <p:spPr>
          <a:xfrm>
            <a:off x="3699068" y="5169407"/>
            <a:ext cx="7416123" cy="618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200" b="1" dirty="0">
                <a:solidFill>
                  <a:srgbClr val="0000FF"/>
                </a:solidFill>
              </a:rPr>
              <a:t>教授 松下孝太郎</a:t>
            </a:r>
          </a:p>
          <a:p>
            <a:endParaRPr lang="ja-JP" altLang="en-US" dirty="0"/>
          </a:p>
        </p:txBody>
      </p:sp>
      <p:pic>
        <p:nvPicPr>
          <p:cNvPr id="6" name="Picture 2" descr="東京情報大学">
            <a:extLst>
              <a:ext uri="{FF2B5EF4-FFF2-40B4-BE49-F238E27FC236}">
                <a16:creationId xmlns:a16="http://schemas.microsoft.com/office/drawing/2014/main" id="{235A6C10-D535-A20E-ABA0-81019148B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304" y="523117"/>
            <a:ext cx="954346" cy="52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 descr="ロゴ&#10;&#10;自動的に生成された説明">
            <a:extLst>
              <a:ext uri="{FF2B5EF4-FFF2-40B4-BE49-F238E27FC236}">
                <a16:creationId xmlns:a16="http://schemas.microsoft.com/office/drawing/2014/main" id="{AA9F66D5-F524-5AD3-274B-781022FBC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4183" y="517367"/>
            <a:ext cx="1059792" cy="533821"/>
          </a:xfrm>
          <a:prstGeom prst="rect">
            <a:avLst/>
          </a:prstGeom>
        </p:spPr>
      </p:pic>
      <p:sp>
        <p:nvSpPr>
          <p:cNvPr id="8" name="サブタイトル 2">
            <a:extLst>
              <a:ext uri="{FF2B5EF4-FFF2-40B4-BE49-F238E27FC236}">
                <a16:creationId xmlns:a16="http://schemas.microsoft.com/office/drawing/2014/main" id="{EF18FBB0-25AE-F799-C0A2-30B0FE53A192}"/>
              </a:ext>
            </a:extLst>
          </p:cNvPr>
          <p:cNvSpPr txBox="1">
            <a:spLocks/>
          </p:cNvSpPr>
          <p:nvPr/>
        </p:nvSpPr>
        <p:spPr>
          <a:xfrm>
            <a:off x="9199034" y="120362"/>
            <a:ext cx="2825012" cy="388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b="1" dirty="0">
                <a:solidFill>
                  <a:srgbClr val="92D050"/>
                </a:solidFill>
              </a:rPr>
              <a:t>学校法人 東京農業大学</a:t>
            </a:r>
            <a:endParaRPr lang="ja-JP" alt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3077" y="2137833"/>
            <a:ext cx="10084402" cy="1100667"/>
          </a:xfrm>
        </p:spPr>
        <p:txBody>
          <a:bodyPr rtlCol="0">
            <a:normAutofit fontScale="90000"/>
          </a:bodyPr>
          <a:lstStyle/>
          <a:p>
            <a:pPr rtl="0"/>
            <a:r>
              <a:rPr lang="en-US" altLang="ja-JP" spc="400" dirty="0"/>
              <a:t>CG</a:t>
            </a:r>
            <a:r>
              <a:rPr lang="ja-JP" altLang="en-US" spc="400" dirty="0"/>
              <a:t>・</a:t>
            </a:r>
            <a:r>
              <a:rPr lang="en-US" altLang="ja-JP" spc="400" dirty="0"/>
              <a:t>Web</a:t>
            </a:r>
            <a:r>
              <a:rPr lang="ja-JP" altLang="en-US" spc="400" dirty="0"/>
              <a:t>分野研究室の教員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2DDE2260-E7BC-0420-6C48-BE65D730D51B}"/>
              </a:ext>
            </a:extLst>
          </p:cNvPr>
          <p:cNvSpPr txBox="1">
            <a:spLocks/>
          </p:cNvSpPr>
          <p:nvPr/>
        </p:nvSpPr>
        <p:spPr>
          <a:xfrm>
            <a:off x="1430867" y="3026833"/>
            <a:ext cx="9144000" cy="11006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b="1" i="0" kern="1200" cap="all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4800" spc="400" dirty="0"/>
              <a:t>～ 研究教育分野の概要 ～</a:t>
            </a:r>
            <a:endParaRPr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227882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C2337F-9D48-EEF0-A29C-E931B2F17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1" y="365125"/>
            <a:ext cx="11103695" cy="1325563"/>
          </a:xfrm>
        </p:spPr>
        <p:txBody>
          <a:bodyPr>
            <a:normAutofit/>
          </a:bodyPr>
          <a:lstStyle/>
          <a:p>
            <a:r>
              <a:rPr kumimoji="1" lang="ja-JP" altLang="en-US" sz="4800" dirty="0"/>
              <a:t>松下孝太郎（マツシタコウタロウ）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8DA828-075E-73C6-2BA2-71C8DF37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altLang="ja-JP" noProof="0" smtClean="0"/>
              <a:pPr/>
              <a:t>11</a:t>
            </a:fld>
            <a:endParaRPr lang="ja-JP" altLang="en-US" noProof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99D61C28-A777-0979-EB2D-F76E85746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2015067"/>
            <a:ext cx="10470994" cy="3780366"/>
          </a:xfrm>
        </p:spPr>
        <p:txBody>
          <a:bodyPr>
            <a:normAutofit/>
          </a:bodyPr>
          <a:lstStyle/>
          <a:p>
            <a:r>
              <a:rPr lang="en-US" altLang="ja-JP" sz="3200" dirty="0"/>
              <a:t>3</a:t>
            </a:r>
            <a:r>
              <a:rPr lang="ja-JP" altLang="en-US" sz="3200" dirty="0"/>
              <a:t>次元コンピュータグラフィックス（プログラミング）</a:t>
            </a:r>
            <a:endParaRPr lang="en-US" altLang="ja-JP" sz="3200" dirty="0"/>
          </a:p>
          <a:p>
            <a:r>
              <a:rPr lang="en-US" altLang="ja-JP" sz="3200" dirty="0"/>
              <a:t>3</a:t>
            </a:r>
            <a:r>
              <a:rPr lang="ja-JP" altLang="en-US" sz="3200" dirty="0"/>
              <a:t>次元コンピュータグラフィックス（モデラ</a:t>
            </a:r>
            <a:r>
              <a:rPr lang="en-US" altLang="ja-JP" sz="3200" dirty="0"/>
              <a:t>―</a:t>
            </a:r>
            <a:r>
              <a:rPr lang="ja-JP" altLang="en-US" sz="3200" dirty="0"/>
              <a:t>）</a:t>
            </a:r>
            <a:endParaRPr lang="en-US" altLang="ja-JP" sz="3200" dirty="0"/>
          </a:p>
          <a:p>
            <a:r>
              <a:rPr lang="ja-JP" altLang="en-US" sz="3200" dirty="0"/>
              <a:t>ビジュアルプログラミング</a:t>
            </a:r>
            <a:endParaRPr lang="en-US" altLang="ja-JP" sz="3200" dirty="0"/>
          </a:p>
          <a:p>
            <a:r>
              <a:rPr lang="en-US" altLang="ja-JP" sz="3200" dirty="0"/>
              <a:t>Web</a:t>
            </a:r>
            <a:r>
              <a:rPr lang="ja-JP" altLang="en-US" sz="3200" dirty="0"/>
              <a:t>開発</a:t>
            </a:r>
            <a:endParaRPr lang="en-US" altLang="ja-JP" sz="3200" dirty="0"/>
          </a:p>
          <a:p>
            <a:r>
              <a:rPr lang="ja-JP" altLang="en-US" sz="3200" dirty="0"/>
              <a:t>動画融合処理</a:t>
            </a:r>
            <a:endParaRPr lang="en-US" altLang="ja-JP" sz="3200" dirty="0"/>
          </a:p>
          <a:p>
            <a:r>
              <a:rPr lang="en-US" altLang="ja-JP" sz="3200" dirty="0"/>
              <a:t>AI</a:t>
            </a:r>
            <a:r>
              <a:rPr lang="ja-JP" altLang="en-US" sz="3200" dirty="0"/>
              <a:t>融合処理</a:t>
            </a:r>
            <a:endParaRPr lang="en-US" altLang="ja-JP" sz="3200" dirty="0"/>
          </a:p>
        </p:txBody>
      </p:sp>
      <p:pic>
        <p:nvPicPr>
          <p:cNvPr id="9" name="図 8" descr="黒いシャツを着ている男性&#10;&#10;自動的に生成された説明">
            <a:extLst>
              <a:ext uri="{FF2B5EF4-FFF2-40B4-BE49-F238E27FC236}">
                <a16:creationId xmlns:a16="http://schemas.microsoft.com/office/drawing/2014/main" id="{7ACA41CE-145C-38F7-1C89-8E068044F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1" y="3122222"/>
            <a:ext cx="2664056" cy="267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01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C2337F-9D48-EEF0-A29C-E931B2F17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/>
              <a:t>中島 淳（ナカジマ キヨシ）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8DA828-075E-73C6-2BA2-71C8DF37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altLang="ja-JP" noProof="0" smtClean="0"/>
              <a:pPr/>
              <a:t>12</a:t>
            </a:fld>
            <a:endParaRPr lang="ja-JP" altLang="en-US" noProof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99D61C28-A777-0979-EB2D-F76E85746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1" y="1825625"/>
            <a:ext cx="9600861" cy="4117975"/>
          </a:xfrm>
        </p:spPr>
        <p:txBody>
          <a:bodyPr>
            <a:normAutofit/>
          </a:bodyPr>
          <a:lstStyle/>
          <a:p>
            <a:r>
              <a:rPr lang="en-US" altLang="ja-JP" sz="3200" dirty="0"/>
              <a:t>3</a:t>
            </a:r>
            <a:r>
              <a:rPr lang="ja-JP" altLang="en-US" sz="3200" dirty="0"/>
              <a:t>次元コンピュータグラフィックス（モデラ</a:t>
            </a:r>
            <a:r>
              <a:rPr lang="en-US" altLang="ja-JP" sz="3200" dirty="0"/>
              <a:t>―</a:t>
            </a:r>
            <a:r>
              <a:rPr lang="ja-JP" altLang="en-US" sz="3200" dirty="0"/>
              <a:t>）</a:t>
            </a:r>
            <a:endParaRPr lang="en-US" altLang="ja-JP" sz="3200" dirty="0"/>
          </a:p>
          <a:p>
            <a:r>
              <a:rPr lang="en-US" altLang="ja-JP" sz="3200" dirty="0"/>
              <a:t>3</a:t>
            </a:r>
            <a:r>
              <a:rPr lang="ja-JP" altLang="en-US" sz="3200" dirty="0"/>
              <a:t>次元造形</a:t>
            </a:r>
            <a:endParaRPr lang="en-US" altLang="ja-JP" sz="3200" dirty="0"/>
          </a:p>
          <a:p>
            <a:r>
              <a:rPr lang="ja-JP" altLang="en-US" sz="3200" dirty="0"/>
              <a:t>ゲーム開発（ハードウェア）</a:t>
            </a:r>
            <a:endParaRPr lang="en-US" altLang="ja-JP" sz="3200" dirty="0"/>
          </a:p>
          <a:p>
            <a:r>
              <a:rPr lang="ja-JP" altLang="en-US" sz="3200" dirty="0"/>
              <a:t>ゲーム開発（ソフトウェア）</a:t>
            </a:r>
            <a:endParaRPr lang="en-US" altLang="ja-JP" sz="3200" dirty="0"/>
          </a:p>
          <a:p>
            <a:r>
              <a:rPr lang="ja-JP" altLang="en-US" sz="3200" dirty="0"/>
              <a:t>ゲーム歴史研究</a:t>
            </a:r>
            <a:endParaRPr lang="en-US" altLang="ja-JP" sz="3200" dirty="0"/>
          </a:p>
          <a:p>
            <a:r>
              <a:rPr lang="ja-JP" altLang="en-US" sz="3200" dirty="0"/>
              <a:t>デジタルパブリッシング</a:t>
            </a:r>
            <a:endParaRPr lang="en-US" altLang="ja-JP" sz="3200" dirty="0"/>
          </a:p>
          <a:p>
            <a:r>
              <a:rPr lang="ja-JP" altLang="en-US" sz="3200" dirty="0"/>
              <a:t>紙媒体出版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1DD128-FF9E-4721-67A6-B3201F033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3153833"/>
            <a:ext cx="2700867" cy="270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926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C2337F-9D48-EEF0-A29C-E931B2F17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28" y="332095"/>
            <a:ext cx="10771632" cy="1112308"/>
          </a:xfrm>
        </p:spPr>
        <p:txBody>
          <a:bodyPr>
            <a:normAutofit/>
          </a:bodyPr>
          <a:lstStyle/>
          <a:p>
            <a:r>
              <a:rPr kumimoji="1" lang="ja-JP" altLang="en-US" sz="4800" dirty="0"/>
              <a:t>授業ピックアップ</a:t>
            </a:r>
            <a:r>
              <a:rPr kumimoji="1" lang="en-US" altLang="ja-JP" sz="4800" dirty="0"/>
              <a:t>!! </a:t>
            </a:r>
            <a:r>
              <a:rPr lang="ja-JP" altLang="en-US" sz="3600" dirty="0"/>
              <a:t>～ お勧</a:t>
            </a:r>
            <a:r>
              <a:rPr kumimoji="1" lang="ja-JP" altLang="en-US" sz="3600" dirty="0"/>
              <a:t>めの授業 ～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8DA828-075E-73C6-2BA2-71C8DF37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altLang="ja-JP" noProof="0" smtClean="0"/>
              <a:pPr/>
              <a:t>13</a:t>
            </a:fld>
            <a:endParaRPr lang="ja-JP" altLang="en-US" noProof="0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99D61C28-A777-0979-EB2D-F76E85746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167" y="2254780"/>
            <a:ext cx="11770850" cy="1558466"/>
          </a:xfrm>
        </p:spPr>
        <p:txBody>
          <a:bodyPr>
            <a:normAutofit/>
          </a:bodyPr>
          <a:lstStyle/>
          <a:p>
            <a:r>
              <a:rPr lang="ja-JP" altLang="en-US" dirty="0"/>
              <a:t>未経験者でも</a:t>
            </a:r>
            <a:r>
              <a:rPr lang="en-US" altLang="ja-JP" dirty="0"/>
              <a:t>3</a:t>
            </a:r>
            <a:r>
              <a:rPr lang="ja-JP" altLang="en-US" dirty="0"/>
              <a:t>次元</a:t>
            </a:r>
            <a:r>
              <a:rPr lang="en-US" altLang="ja-JP" dirty="0"/>
              <a:t>CG</a:t>
            </a:r>
            <a:r>
              <a:rPr lang="ja-JP" altLang="en-US" dirty="0"/>
              <a:t>と３次元</a:t>
            </a:r>
            <a:r>
              <a:rPr lang="en-US" altLang="ja-JP" dirty="0"/>
              <a:t>CG</a:t>
            </a:r>
            <a:r>
              <a:rPr lang="ja-JP" altLang="en-US" dirty="0"/>
              <a:t>アニメーションが作れるようになる。</a:t>
            </a:r>
            <a:br>
              <a:rPr lang="en-US" altLang="ja-JP" dirty="0"/>
            </a:br>
            <a:r>
              <a:rPr lang="ja-JP" altLang="en-US" dirty="0"/>
              <a:t>ま・さ・に・</a:t>
            </a:r>
            <a:r>
              <a:rPr lang="ja-JP" altLang="en-US" u="sng" dirty="0"/>
              <a:t>奇跡の授業</a:t>
            </a:r>
            <a:r>
              <a:rPr lang="en-US" altLang="ja-JP" dirty="0"/>
              <a:t>!!</a:t>
            </a:r>
          </a:p>
          <a:p>
            <a:r>
              <a:rPr lang="ja-JP" altLang="en-US" dirty="0"/>
              <a:t>他学系からも受講者が殺到し立ち見まで出る</a:t>
            </a:r>
            <a:r>
              <a:rPr lang="ja-JP" altLang="en-US" u="sng" dirty="0"/>
              <a:t>超絶人気授業</a:t>
            </a:r>
            <a:r>
              <a:rPr lang="ja-JP" altLang="en-US" dirty="0"/>
              <a:t>。</a:t>
            </a:r>
            <a:endParaRPr lang="en-US" altLang="ja-JP" dirty="0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865D050C-387C-B2DB-9B3B-C5B8504AFF46}"/>
              </a:ext>
            </a:extLst>
          </p:cNvPr>
          <p:cNvSpPr txBox="1">
            <a:spLocks/>
          </p:cNvSpPr>
          <p:nvPr/>
        </p:nvSpPr>
        <p:spPr>
          <a:xfrm>
            <a:off x="369128" y="1358494"/>
            <a:ext cx="11336528" cy="783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b="1" kern="1200" cap="all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4000" dirty="0">
                <a:solidFill>
                  <a:srgbClr val="FFFF00"/>
                </a:solidFill>
              </a:rPr>
              <a:t>コンピュータグラフィックス演習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14127D85-A499-271B-1ACF-919DF86A7E8D}"/>
              </a:ext>
            </a:extLst>
          </p:cNvPr>
          <p:cNvSpPr txBox="1">
            <a:spLocks/>
          </p:cNvSpPr>
          <p:nvPr/>
        </p:nvSpPr>
        <p:spPr>
          <a:xfrm>
            <a:off x="369128" y="3745092"/>
            <a:ext cx="8183051" cy="783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5400" b="1" kern="1200" cap="all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2800" dirty="0">
                <a:solidFill>
                  <a:schemeClr val="accent3"/>
                </a:solidFill>
              </a:rPr>
              <a:t>受講者の声　</a:t>
            </a:r>
            <a:r>
              <a:rPr lang="ja-JP" altLang="en-US" sz="2000" dirty="0">
                <a:solidFill>
                  <a:schemeClr val="accent3"/>
                </a:solidFill>
              </a:rPr>
              <a:t>～ 次々に寄せられる賞賛の嵐 ～</a:t>
            </a:r>
          </a:p>
        </p:txBody>
      </p:sp>
      <p:sp>
        <p:nvSpPr>
          <p:cNvPr id="12" name="吹き出し: 円形 11">
            <a:extLst>
              <a:ext uri="{FF2B5EF4-FFF2-40B4-BE49-F238E27FC236}">
                <a16:creationId xmlns:a16="http://schemas.microsoft.com/office/drawing/2014/main" id="{1B112A6B-B77C-487D-3971-DACD96A1247B}"/>
              </a:ext>
            </a:extLst>
          </p:cNvPr>
          <p:cNvSpPr/>
          <p:nvPr/>
        </p:nvSpPr>
        <p:spPr>
          <a:xfrm>
            <a:off x="275167" y="4623622"/>
            <a:ext cx="2995371" cy="1184929"/>
          </a:xfrm>
          <a:prstGeom prst="wedgeEllipseCallout">
            <a:avLst>
              <a:gd name="adj1" fmla="val 50573"/>
              <a:gd name="adj2" fmla="val 58130"/>
            </a:avLst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dirty="0"/>
              <a:t>勉強が好きでない私でも</a:t>
            </a:r>
            <a:r>
              <a:rPr kumimoji="1" lang="en-US" altLang="ja-JP" dirty="0"/>
              <a:t>CG</a:t>
            </a:r>
            <a:r>
              <a:rPr kumimoji="1" lang="ja-JP" altLang="en-US" dirty="0"/>
              <a:t>アニメが作れるようになった。</a:t>
            </a:r>
          </a:p>
        </p:txBody>
      </p:sp>
      <p:pic>
        <p:nvPicPr>
          <p:cNvPr id="15" name="図 14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C0D60DBB-CB1F-DA8F-B3BE-857B02B68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788" y="4715010"/>
            <a:ext cx="1636069" cy="1656521"/>
          </a:xfrm>
          <a:prstGeom prst="rect">
            <a:avLst/>
          </a:prstGeom>
        </p:spPr>
      </p:pic>
      <p:sp>
        <p:nvSpPr>
          <p:cNvPr id="14" name="吹き出し: 円形 13">
            <a:extLst>
              <a:ext uri="{FF2B5EF4-FFF2-40B4-BE49-F238E27FC236}">
                <a16:creationId xmlns:a16="http://schemas.microsoft.com/office/drawing/2014/main" id="{05E388EB-AEB4-1839-8E04-B35B31E9C7DB}"/>
              </a:ext>
            </a:extLst>
          </p:cNvPr>
          <p:cNvSpPr/>
          <p:nvPr/>
        </p:nvSpPr>
        <p:spPr>
          <a:xfrm>
            <a:off x="3522374" y="4628136"/>
            <a:ext cx="2995371" cy="1184929"/>
          </a:xfrm>
          <a:prstGeom prst="wedgeEllipseCallout">
            <a:avLst>
              <a:gd name="adj1" fmla="val 50573"/>
              <a:gd name="adj2" fmla="val 58130"/>
            </a:avLst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1" lang="ja-JP" altLang="en-US" dirty="0"/>
              <a:t>期末試験が無いので最高だった</a:t>
            </a:r>
            <a:r>
              <a:rPr kumimoji="1" lang="en-US" altLang="ja-JP" dirty="0"/>
              <a:t>!!</a:t>
            </a:r>
          </a:p>
          <a:p>
            <a:r>
              <a:rPr kumimoji="1" lang="ja-JP" altLang="en-US" dirty="0"/>
              <a:t>先生も最高だった</a:t>
            </a:r>
            <a:r>
              <a:rPr kumimoji="1" lang="en-US" altLang="ja-JP" dirty="0"/>
              <a:t>!!</a:t>
            </a:r>
            <a:endParaRPr kumimoji="1" lang="ja-JP" altLang="en-US" dirty="0"/>
          </a:p>
        </p:txBody>
      </p:sp>
      <p:sp>
        <p:nvSpPr>
          <p:cNvPr id="16" name="吹き出し: 円形 15">
            <a:extLst>
              <a:ext uri="{FF2B5EF4-FFF2-40B4-BE49-F238E27FC236}">
                <a16:creationId xmlns:a16="http://schemas.microsoft.com/office/drawing/2014/main" id="{22FAF3C1-A611-732E-9E38-55EEA5D9BE0B}"/>
              </a:ext>
            </a:extLst>
          </p:cNvPr>
          <p:cNvSpPr/>
          <p:nvPr/>
        </p:nvSpPr>
        <p:spPr>
          <a:xfrm>
            <a:off x="6769581" y="4680848"/>
            <a:ext cx="2995371" cy="1184929"/>
          </a:xfrm>
          <a:prstGeom prst="wedgeEllipseCallout">
            <a:avLst>
              <a:gd name="adj1" fmla="val 50573"/>
              <a:gd name="adj2" fmla="val 58130"/>
            </a:avLst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1" lang="ja-JP" altLang="en-US" dirty="0"/>
              <a:t>後輩だけでなく、全学生にこの授業を勧めたい。</a:t>
            </a:r>
          </a:p>
        </p:txBody>
      </p:sp>
    </p:spTree>
    <p:extLst>
      <p:ext uri="{BB962C8B-B14F-4D97-AF65-F5344CB8AC3E}">
        <p14:creationId xmlns:p14="http://schemas.microsoft.com/office/powerpoint/2010/main" val="3707543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200" y="2137833"/>
            <a:ext cx="9144000" cy="1100667"/>
          </a:xfrm>
        </p:spPr>
        <p:txBody>
          <a:bodyPr rtlCol="0"/>
          <a:lstStyle/>
          <a:p>
            <a:pPr rtl="0"/>
            <a:r>
              <a:rPr lang="ja-JP" altLang="en-US" spc="400" dirty="0">
                <a:latin typeface="Meiryo UI" panose="020B0604030504040204" pitchFamily="50" charset="-128"/>
                <a:ea typeface="Meiryo UI" panose="020B0604030504040204" pitchFamily="50" charset="-128"/>
              </a:rPr>
              <a:t>お知らせ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2DDE2260-E7BC-0420-6C48-BE65D730D51B}"/>
              </a:ext>
            </a:extLst>
          </p:cNvPr>
          <p:cNvSpPr txBox="1">
            <a:spLocks/>
          </p:cNvSpPr>
          <p:nvPr/>
        </p:nvSpPr>
        <p:spPr>
          <a:xfrm>
            <a:off x="264571" y="3369819"/>
            <a:ext cx="11427679" cy="8349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b="1" i="0" kern="1200" cap="all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3600" spc="400" dirty="0"/>
              <a:t>～ ホームページなど ～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53469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6">
            <a:extLst>
              <a:ext uri="{FF2B5EF4-FFF2-40B4-BE49-F238E27FC236}">
                <a16:creationId xmlns:a16="http://schemas.microsoft.com/office/drawing/2014/main" id="{BA592B97-E37D-354A-61B2-504366A6E33E}"/>
              </a:ext>
            </a:extLst>
          </p:cNvPr>
          <p:cNvSpPr txBox="1">
            <a:spLocks/>
          </p:cNvSpPr>
          <p:nvPr/>
        </p:nvSpPr>
        <p:spPr>
          <a:xfrm>
            <a:off x="309031" y="1997015"/>
            <a:ext cx="9917346" cy="515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/>
              <a:t>■松下孝太郎ゼミホームページ</a:t>
            </a:r>
            <a:endParaRPr lang="en-US" altLang="ja-JP" sz="3200" dirty="0"/>
          </a:p>
        </p:txBody>
      </p:sp>
      <p:sp>
        <p:nvSpPr>
          <p:cNvPr id="8" name="コンテンツ プレースホルダー 6">
            <a:extLst>
              <a:ext uri="{FF2B5EF4-FFF2-40B4-BE49-F238E27FC236}">
                <a16:creationId xmlns:a16="http://schemas.microsoft.com/office/drawing/2014/main" id="{CBD59C00-D800-CBAE-CB4E-E5D7CF7B3C9F}"/>
              </a:ext>
            </a:extLst>
          </p:cNvPr>
          <p:cNvSpPr txBox="1">
            <a:spLocks/>
          </p:cNvSpPr>
          <p:nvPr/>
        </p:nvSpPr>
        <p:spPr>
          <a:xfrm>
            <a:off x="403522" y="2642813"/>
            <a:ext cx="8259443" cy="572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/>
              <a:t>http://www.rsch.tuis.ac.jp/~matusita/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20897E2-3202-9464-0115-7C89D2296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161" y="5714344"/>
            <a:ext cx="1541991" cy="367568"/>
          </a:xfrm>
          <a:prstGeom prst="rect">
            <a:avLst/>
          </a:prstGeom>
        </p:spPr>
      </p:pic>
      <p:sp>
        <p:nvSpPr>
          <p:cNvPr id="10" name="テキスト ボックス 5">
            <a:extLst>
              <a:ext uri="{FF2B5EF4-FFF2-40B4-BE49-F238E27FC236}">
                <a16:creationId xmlns:a16="http://schemas.microsoft.com/office/drawing/2014/main" id="{92C7013F-FC4A-6BF6-89D6-5BEDC7C69495}"/>
              </a:ext>
            </a:extLst>
          </p:cNvPr>
          <p:cNvSpPr txBox="1"/>
          <p:nvPr/>
        </p:nvSpPr>
        <p:spPr>
          <a:xfrm>
            <a:off x="403522" y="5712530"/>
            <a:ext cx="1749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/>
              <a:t>松下孝太郎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510F917-7462-832A-20CC-689CE88B39F2}"/>
              </a:ext>
            </a:extLst>
          </p:cNvPr>
          <p:cNvSpPr/>
          <p:nvPr/>
        </p:nvSpPr>
        <p:spPr>
          <a:xfrm>
            <a:off x="403522" y="5645159"/>
            <a:ext cx="3476018" cy="5059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コンテンツ プレースホルダー 6">
            <a:extLst>
              <a:ext uri="{FF2B5EF4-FFF2-40B4-BE49-F238E27FC236}">
                <a16:creationId xmlns:a16="http://schemas.microsoft.com/office/drawing/2014/main" id="{9B1BCC53-9192-44CB-BD1F-7F12A8488CD8}"/>
              </a:ext>
            </a:extLst>
          </p:cNvPr>
          <p:cNvSpPr txBox="1">
            <a:spLocks/>
          </p:cNvSpPr>
          <p:nvPr/>
        </p:nvSpPr>
        <p:spPr>
          <a:xfrm>
            <a:off x="338664" y="5060300"/>
            <a:ext cx="5631789" cy="515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FFFF00"/>
                </a:solidFill>
              </a:rPr>
              <a:t>検索サイトでの検索で行けます</a:t>
            </a:r>
            <a:r>
              <a:rPr lang="en-US" altLang="ja-JP" sz="2400" dirty="0">
                <a:solidFill>
                  <a:srgbClr val="FFFF00"/>
                </a:solidFill>
              </a:rPr>
              <a:t>!!</a:t>
            </a:r>
          </a:p>
        </p:txBody>
      </p:sp>
      <p:sp>
        <p:nvSpPr>
          <p:cNvPr id="4" name="コンテンツ プレースホルダー 6">
            <a:extLst>
              <a:ext uri="{FF2B5EF4-FFF2-40B4-BE49-F238E27FC236}">
                <a16:creationId xmlns:a16="http://schemas.microsoft.com/office/drawing/2014/main" id="{04C957CB-B4E8-5506-4692-13D76A7F8246}"/>
              </a:ext>
            </a:extLst>
          </p:cNvPr>
          <p:cNvSpPr txBox="1">
            <a:spLocks/>
          </p:cNvSpPr>
          <p:nvPr/>
        </p:nvSpPr>
        <p:spPr>
          <a:xfrm>
            <a:off x="309031" y="3485926"/>
            <a:ext cx="9917346" cy="515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/>
              <a:t>■中島淳ゼミホームページ</a:t>
            </a:r>
            <a:endParaRPr lang="en-US" altLang="ja-JP" sz="3200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95D42E58-E937-22CD-0164-09D737503BFA}"/>
              </a:ext>
            </a:extLst>
          </p:cNvPr>
          <p:cNvSpPr txBox="1">
            <a:spLocks/>
          </p:cNvSpPr>
          <p:nvPr/>
        </p:nvSpPr>
        <p:spPr>
          <a:xfrm>
            <a:off x="338664" y="4091178"/>
            <a:ext cx="10928606" cy="572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/>
              <a:t>https://www.tuis.ac.jp/teacher/gakubu_informatics/nakajima-k/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CEFFA1B4-2BC6-8EBA-EB44-EC1BEBBB1C9A}"/>
              </a:ext>
            </a:extLst>
          </p:cNvPr>
          <p:cNvSpPr txBox="1">
            <a:spLocks/>
          </p:cNvSpPr>
          <p:nvPr/>
        </p:nvSpPr>
        <p:spPr>
          <a:xfrm>
            <a:off x="495638" y="157680"/>
            <a:ext cx="107716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b="1" i="0" kern="1200" cap="all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ホームページ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779B76D-E400-07EE-84D3-2A0FF8818903}"/>
              </a:ext>
            </a:extLst>
          </p:cNvPr>
          <p:cNvSpPr/>
          <p:nvPr/>
        </p:nvSpPr>
        <p:spPr>
          <a:xfrm>
            <a:off x="4620362" y="5641912"/>
            <a:ext cx="3476018" cy="5059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33495C8-A9B9-6EEF-DDCF-96E20DC3D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134" y="5728801"/>
            <a:ext cx="1541991" cy="367568"/>
          </a:xfrm>
          <a:prstGeom prst="rect">
            <a:avLst/>
          </a:prstGeom>
        </p:spPr>
      </p:pic>
      <p:sp>
        <p:nvSpPr>
          <p:cNvPr id="13" name="テキスト ボックス 5">
            <a:extLst>
              <a:ext uri="{FF2B5EF4-FFF2-40B4-BE49-F238E27FC236}">
                <a16:creationId xmlns:a16="http://schemas.microsoft.com/office/drawing/2014/main" id="{635C700C-A322-907A-3AFE-4EB8B55F9D26}"/>
              </a:ext>
            </a:extLst>
          </p:cNvPr>
          <p:cNvSpPr txBox="1"/>
          <p:nvPr/>
        </p:nvSpPr>
        <p:spPr>
          <a:xfrm>
            <a:off x="4690883" y="5699246"/>
            <a:ext cx="1749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/>
              <a:t>中島淳</a:t>
            </a:r>
          </a:p>
        </p:txBody>
      </p:sp>
    </p:spTree>
    <p:extLst>
      <p:ext uri="{BB962C8B-B14F-4D97-AF65-F5344CB8AC3E}">
        <p14:creationId xmlns:p14="http://schemas.microsoft.com/office/powerpoint/2010/main" val="3006247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6">
            <a:extLst>
              <a:ext uri="{FF2B5EF4-FFF2-40B4-BE49-F238E27FC236}">
                <a16:creationId xmlns:a16="http://schemas.microsoft.com/office/drawing/2014/main" id="{BA592B97-E37D-354A-61B2-504366A6E33E}"/>
              </a:ext>
            </a:extLst>
          </p:cNvPr>
          <p:cNvSpPr txBox="1">
            <a:spLocks/>
          </p:cNvSpPr>
          <p:nvPr/>
        </p:nvSpPr>
        <p:spPr>
          <a:xfrm>
            <a:off x="199903" y="1542720"/>
            <a:ext cx="7714067" cy="515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/>
              <a:t>☆松下ゼミ</a:t>
            </a:r>
            <a:r>
              <a:rPr lang="ja-JP" altLang="en-US" sz="4000" dirty="0">
                <a:solidFill>
                  <a:srgbClr val="FFFF00"/>
                </a:solidFill>
              </a:rPr>
              <a:t>メイン</a:t>
            </a:r>
            <a:r>
              <a:rPr lang="ja-JP" altLang="en-US" sz="4000" dirty="0"/>
              <a:t>チャンネル</a:t>
            </a:r>
            <a:endParaRPr lang="en-US" altLang="ja-JP" sz="4000" dirty="0"/>
          </a:p>
        </p:txBody>
      </p:sp>
      <p:sp>
        <p:nvSpPr>
          <p:cNvPr id="8" name="コンテンツ プレースホルダー 6">
            <a:extLst>
              <a:ext uri="{FF2B5EF4-FFF2-40B4-BE49-F238E27FC236}">
                <a16:creationId xmlns:a16="http://schemas.microsoft.com/office/drawing/2014/main" id="{CBD59C00-D800-CBAE-CB4E-E5D7CF7B3C9F}"/>
              </a:ext>
            </a:extLst>
          </p:cNvPr>
          <p:cNvSpPr txBox="1">
            <a:spLocks/>
          </p:cNvSpPr>
          <p:nvPr/>
        </p:nvSpPr>
        <p:spPr>
          <a:xfrm>
            <a:off x="312994" y="3918047"/>
            <a:ext cx="9917346" cy="572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/>
              <a:t>https://www.youtube.com/@dr.kotaromatsushita8629/videos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20897E2-3202-9464-0115-7C89D2296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112" y="5678663"/>
            <a:ext cx="1541991" cy="367568"/>
          </a:xfrm>
          <a:prstGeom prst="rect">
            <a:avLst/>
          </a:prstGeom>
        </p:spPr>
      </p:pic>
      <p:sp>
        <p:nvSpPr>
          <p:cNvPr id="10" name="テキスト ボックス 5">
            <a:extLst>
              <a:ext uri="{FF2B5EF4-FFF2-40B4-BE49-F238E27FC236}">
                <a16:creationId xmlns:a16="http://schemas.microsoft.com/office/drawing/2014/main" id="{92C7013F-FC4A-6BF6-89D6-5BEDC7C69495}"/>
              </a:ext>
            </a:extLst>
          </p:cNvPr>
          <p:cNvSpPr txBox="1"/>
          <p:nvPr/>
        </p:nvSpPr>
        <p:spPr>
          <a:xfrm>
            <a:off x="439424" y="5678663"/>
            <a:ext cx="1541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/>
              <a:t>松下孝太郎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510F917-7462-832A-20CC-689CE88B39F2}"/>
              </a:ext>
            </a:extLst>
          </p:cNvPr>
          <p:cNvSpPr/>
          <p:nvPr/>
        </p:nvSpPr>
        <p:spPr>
          <a:xfrm>
            <a:off x="407755" y="5628888"/>
            <a:ext cx="3476018" cy="5059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コンテンツ プレースホルダー 6">
            <a:extLst>
              <a:ext uri="{FF2B5EF4-FFF2-40B4-BE49-F238E27FC236}">
                <a16:creationId xmlns:a16="http://schemas.microsoft.com/office/drawing/2014/main" id="{9B1BCC53-9192-44CB-BD1F-7F12A8488CD8}"/>
              </a:ext>
            </a:extLst>
          </p:cNvPr>
          <p:cNvSpPr txBox="1">
            <a:spLocks/>
          </p:cNvSpPr>
          <p:nvPr/>
        </p:nvSpPr>
        <p:spPr>
          <a:xfrm>
            <a:off x="312994" y="5057161"/>
            <a:ext cx="5680588" cy="515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FFFF00"/>
                </a:solidFill>
              </a:rPr>
              <a:t>松下ゼミ</a:t>
            </a:r>
            <a:r>
              <a:rPr lang="en-US" altLang="ja-JP" sz="2400" dirty="0">
                <a:solidFill>
                  <a:srgbClr val="FFFF00"/>
                </a:solidFill>
              </a:rPr>
              <a:t>HP</a:t>
            </a:r>
            <a:r>
              <a:rPr lang="ja-JP" altLang="en-US" sz="2400" dirty="0">
                <a:solidFill>
                  <a:srgbClr val="FFFF00"/>
                </a:solidFill>
              </a:rPr>
              <a:t>内のリンクから行けます</a:t>
            </a:r>
            <a:r>
              <a:rPr lang="en-US" altLang="ja-JP" sz="2400" dirty="0">
                <a:solidFill>
                  <a:srgbClr val="FFFF00"/>
                </a:solidFill>
              </a:rPr>
              <a:t>!!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8278BBF2-F9D2-8F9F-3E9F-09955BADB5FA}"/>
              </a:ext>
            </a:extLst>
          </p:cNvPr>
          <p:cNvSpPr txBox="1">
            <a:spLocks/>
          </p:cNvSpPr>
          <p:nvPr/>
        </p:nvSpPr>
        <p:spPr>
          <a:xfrm>
            <a:off x="495638" y="157681"/>
            <a:ext cx="10771632" cy="10742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b="1" i="0" kern="1200" cap="all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en-US" altLang="ja-JP" dirty="0"/>
              <a:t>YouTube</a:t>
            </a:r>
            <a:r>
              <a:rPr lang="ja-JP" altLang="en-US" dirty="0"/>
              <a:t>（その</a:t>
            </a:r>
            <a:r>
              <a:rPr lang="en-US" altLang="ja-JP" dirty="0"/>
              <a:t>1</a:t>
            </a:r>
            <a:r>
              <a:rPr lang="ja-JP" altLang="en-US" dirty="0"/>
              <a:t>）</a:t>
            </a:r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190499AB-CE03-0A72-9D4E-86C43658EBDE}"/>
              </a:ext>
            </a:extLst>
          </p:cNvPr>
          <p:cNvSpPr txBox="1">
            <a:spLocks/>
          </p:cNvSpPr>
          <p:nvPr/>
        </p:nvSpPr>
        <p:spPr>
          <a:xfrm>
            <a:off x="312994" y="2408315"/>
            <a:ext cx="1177085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ja-JP" altLang="en-US" sz="3200" dirty="0"/>
              <a:t>学生作品やゼミの楽しい様子を紹介</a:t>
            </a:r>
            <a:endParaRPr lang="en-US" altLang="ja-JP" sz="3200" dirty="0"/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ja-JP" altLang="en-US" sz="3200" dirty="0"/>
              <a:t>登録者</a:t>
            </a:r>
            <a:r>
              <a:rPr lang="en-US" altLang="ja-JP" sz="3200" dirty="0"/>
              <a:t>250</a:t>
            </a:r>
            <a:r>
              <a:rPr lang="ja-JP" altLang="en-US" sz="3200" dirty="0"/>
              <a:t>人超の</a:t>
            </a:r>
            <a:r>
              <a:rPr lang="ja-JP" altLang="en-US" sz="3200" u="sng" dirty="0"/>
              <a:t>超人気伸びしろありあり</a:t>
            </a:r>
            <a:r>
              <a:rPr lang="ja-JP" altLang="en-US" sz="3200" dirty="0"/>
              <a:t>チャンネル</a:t>
            </a:r>
            <a:endParaRPr lang="en-US" altLang="ja-JP" sz="3200" dirty="0"/>
          </a:p>
        </p:txBody>
      </p:sp>
      <p:sp>
        <p:nvSpPr>
          <p:cNvPr id="14" name="吹き出し: 円形 13">
            <a:extLst>
              <a:ext uri="{FF2B5EF4-FFF2-40B4-BE49-F238E27FC236}">
                <a16:creationId xmlns:a16="http://schemas.microsoft.com/office/drawing/2014/main" id="{A4972EF3-B04E-4526-7BB0-765D37868AD8}"/>
              </a:ext>
            </a:extLst>
          </p:cNvPr>
          <p:cNvSpPr/>
          <p:nvPr/>
        </p:nvSpPr>
        <p:spPr>
          <a:xfrm>
            <a:off x="7273139" y="4848878"/>
            <a:ext cx="4605867" cy="1285948"/>
          </a:xfrm>
          <a:prstGeom prst="wedgeEllipseCallout">
            <a:avLst>
              <a:gd name="adj1" fmla="val -42149"/>
              <a:gd name="adj2" fmla="val -76099"/>
            </a:avLst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2000" dirty="0"/>
              <a:t>登録者</a:t>
            </a:r>
            <a:r>
              <a:rPr kumimoji="1" lang="en-US" altLang="ja-JP" sz="2000" dirty="0"/>
              <a:t>500</a:t>
            </a:r>
            <a:r>
              <a:rPr kumimoji="1" lang="ja-JP" altLang="en-US" sz="2000" dirty="0"/>
              <a:t>人超えの際は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>
                <a:solidFill>
                  <a:srgbClr val="FFFF00"/>
                </a:solidFill>
              </a:rPr>
              <a:t>記念ライブ</a:t>
            </a:r>
            <a:r>
              <a:rPr kumimoji="1" lang="ja-JP" altLang="en-US" sz="2000" dirty="0"/>
              <a:t>を決行予定</a:t>
            </a:r>
            <a:r>
              <a:rPr kumimoji="1" lang="en-US" altLang="ja-JP" sz="2000" dirty="0"/>
              <a:t>!!</a:t>
            </a:r>
          </a:p>
          <a:p>
            <a:pPr algn="ctr"/>
            <a:r>
              <a:rPr kumimoji="1" lang="ja-JP" altLang="en-US" sz="2000" u="sng" dirty="0">
                <a:solidFill>
                  <a:srgbClr val="FF0000"/>
                </a:solidFill>
              </a:rPr>
              <a:t>今すぐアクセス</a:t>
            </a:r>
            <a:r>
              <a:rPr kumimoji="1" lang="en-US" altLang="ja-JP" sz="2000" u="sng" dirty="0">
                <a:solidFill>
                  <a:srgbClr val="FF0000"/>
                </a:solidFill>
              </a:rPr>
              <a:t>&amp;</a:t>
            </a:r>
            <a:r>
              <a:rPr kumimoji="1" lang="ja-JP" altLang="en-US" sz="2000" u="sng" dirty="0">
                <a:solidFill>
                  <a:srgbClr val="FF0000"/>
                </a:solidFill>
              </a:rPr>
              <a:t>登録</a:t>
            </a:r>
            <a:r>
              <a:rPr kumimoji="1" lang="en-US" altLang="ja-JP" sz="2000" dirty="0"/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4109523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6">
            <a:extLst>
              <a:ext uri="{FF2B5EF4-FFF2-40B4-BE49-F238E27FC236}">
                <a16:creationId xmlns:a16="http://schemas.microsoft.com/office/drawing/2014/main" id="{6AFE6475-73DA-6B69-661A-CECCF19A26EA}"/>
              </a:ext>
            </a:extLst>
          </p:cNvPr>
          <p:cNvSpPr txBox="1">
            <a:spLocks/>
          </p:cNvSpPr>
          <p:nvPr/>
        </p:nvSpPr>
        <p:spPr>
          <a:xfrm>
            <a:off x="345528" y="4390869"/>
            <a:ext cx="11616267" cy="5728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/>
              <a:t>https://www.youtube.com/channel/UCBU58ztJ2rUDm-abNPdRPWg/videos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20897E2-3202-9464-0115-7C89D2296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974" y="5825201"/>
            <a:ext cx="1541991" cy="367568"/>
          </a:xfrm>
          <a:prstGeom prst="rect">
            <a:avLst/>
          </a:prstGeom>
        </p:spPr>
      </p:pic>
      <p:sp>
        <p:nvSpPr>
          <p:cNvPr id="10" name="テキスト ボックス 5">
            <a:extLst>
              <a:ext uri="{FF2B5EF4-FFF2-40B4-BE49-F238E27FC236}">
                <a16:creationId xmlns:a16="http://schemas.microsoft.com/office/drawing/2014/main" id="{92C7013F-FC4A-6BF6-89D6-5BEDC7C69495}"/>
              </a:ext>
            </a:extLst>
          </p:cNvPr>
          <p:cNvSpPr txBox="1"/>
          <p:nvPr/>
        </p:nvSpPr>
        <p:spPr>
          <a:xfrm>
            <a:off x="390286" y="5808930"/>
            <a:ext cx="1541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dirty="0"/>
              <a:t>松下孝太郎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510F917-7462-832A-20CC-689CE88B39F2}"/>
              </a:ext>
            </a:extLst>
          </p:cNvPr>
          <p:cNvSpPr/>
          <p:nvPr/>
        </p:nvSpPr>
        <p:spPr>
          <a:xfrm>
            <a:off x="390286" y="5756016"/>
            <a:ext cx="3476018" cy="5059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コンテンツ プレースホルダー 6">
            <a:extLst>
              <a:ext uri="{FF2B5EF4-FFF2-40B4-BE49-F238E27FC236}">
                <a16:creationId xmlns:a16="http://schemas.microsoft.com/office/drawing/2014/main" id="{9B1BCC53-9192-44CB-BD1F-7F12A8488CD8}"/>
              </a:ext>
            </a:extLst>
          </p:cNvPr>
          <p:cNvSpPr txBox="1">
            <a:spLocks/>
          </p:cNvSpPr>
          <p:nvPr/>
        </p:nvSpPr>
        <p:spPr>
          <a:xfrm>
            <a:off x="345527" y="5205750"/>
            <a:ext cx="6097047" cy="515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solidFill>
                  <a:srgbClr val="FFFF00"/>
                </a:solidFill>
              </a:rPr>
              <a:t>松下ゼミ</a:t>
            </a:r>
            <a:r>
              <a:rPr lang="en-US" altLang="ja-JP" sz="2400" dirty="0">
                <a:solidFill>
                  <a:srgbClr val="FFFF00"/>
                </a:solidFill>
              </a:rPr>
              <a:t>HP</a:t>
            </a:r>
            <a:r>
              <a:rPr lang="ja-JP" altLang="en-US" sz="2400" dirty="0">
                <a:solidFill>
                  <a:srgbClr val="FFFF00"/>
                </a:solidFill>
              </a:rPr>
              <a:t>内のリンクから行けます</a:t>
            </a:r>
            <a:r>
              <a:rPr lang="en-US" altLang="ja-JP" sz="2400" dirty="0">
                <a:solidFill>
                  <a:srgbClr val="FFFF00"/>
                </a:solidFill>
              </a:rPr>
              <a:t>!!</a:t>
            </a:r>
          </a:p>
        </p:txBody>
      </p:sp>
      <p:sp>
        <p:nvSpPr>
          <p:cNvPr id="13" name="吹き出し: 円形 12">
            <a:extLst>
              <a:ext uri="{FF2B5EF4-FFF2-40B4-BE49-F238E27FC236}">
                <a16:creationId xmlns:a16="http://schemas.microsoft.com/office/drawing/2014/main" id="{AB861515-11AE-1A44-AFA4-C65A1BC3122D}"/>
              </a:ext>
            </a:extLst>
          </p:cNvPr>
          <p:cNvSpPr/>
          <p:nvPr/>
        </p:nvSpPr>
        <p:spPr>
          <a:xfrm>
            <a:off x="6742838" y="5116759"/>
            <a:ext cx="3884674" cy="1145195"/>
          </a:xfrm>
          <a:prstGeom prst="wedgeEllipseCallout">
            <a:avLst>
              <a:gd name="adj1" fmla="val -49163"/>
              <a:gd name="adj2" fmla="val -68204"/>
            </a:avLst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2000" dirty="0"/>
              <a:t>リクエスト、コメントも常に募集中</a:t>
            </a:r>
            <a:r>
              <a:rPr kumimoji="1" lang="en-US" altLang="ja-JP" sz="2000" dirty="0"/>
              <a:t>!!</a:t>
            </a:r>
          </a:p>
          <a:p>
            <a:pPr algn="ctr"/>
            <a:r>
              <a:rPr kumimoji="1" lang="ja-JP" altLang="en-US" sz="2000" u="sng" dirty="0">
                <a:solidFill>
                  <a:srgbClr val="FF0000"/>
                </a:solidFill>
              </a:rPr>
              <a:t>今すぐ登録</a:t>
            </a:r>
            <a:r>
              <a:rPr kumimoji="1" lang="ja-JP" altLang="en-US" sz="2000" dirty="0"/>
              <a:t>だ</a:t>
            </a:r>
            <a:r>
              <a:rPr kumimoji="1" lang="en-US" altLang="ja-JP" sz="2000" dirty="0"/>
              <a:t>!!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70C4C1C9-CE88-6B5F-EBD9-A628CE76762D}"/>
              </a:ext>
            </a:extLst>
          </p:cNvPr>
          <p:cNvSpPr txBox="1">
            <a:spLocks/>
          </p:cNvSpPr>
          <p:nvPr/>
        </p:nvSpPr>
        <p:spPr>
          <a:xfrm>
            <a:off x="495638" y="157680"/>
            <a:ext cx="10771632" cy="11292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b="1" i="0" kern="1200" cap="all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en-US" altLang="ja-JP" dirty="0"/>
              <a:t>YouTube</a:t>
            </a:r>
            <a:r>
              <a:rPr lang="ja-JP" altLang="en-US" dirty="0"/>
              <a:t>（その</a:t>
            </a:r>
            <a:r>
              <a:rPr lang="en-US" altLang="ja-JP" dirty="0"/>
              <a:t>2</a:t>
            </a:r>
            <a:r>
              <a:rPr lang="ja-JP" altLang="en-US" dirty="0"/>
              <a:t>）</a:t>
            </a:r>
          </a:p>
        </p:txBody>
      </p:sp>
      <p:sp>
        <p:nvSpPr>
          <p:cNvPr id="20" name="コンテンツ プレースホルダー 6">
            <a:extLst>
              <a:ext uri="{FF2B5EF4-FFF2-40B4-BE49-F238E27FC236}">
                <a16:creationId xmlns:a16="http://schemas.microsoft.com/office/drawing/2014/main" id="{6B758D46-CB86-D112-0884-25A630794277}"/>
              </a:ext>
            </a:extLst>
          </p:cNvPr>
          <p:cNvSpPr txBox="1">
            <a:spLocks/>
          </p:cNvSpPr>
          <p:nvPr/>
        </p:nvSpPr>
        <p:spPr>
          <a:xfrm>
            <a:off x="390286" y="2566909"/>
            <a:ext cx="11770850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ja-JP" altLang="en-US" sz="3200" dirty="0"/>
              <a:t>動画編集やプログラミングに使う素敵な風景素材を紹介</a:t>
            </a:r>
            <a:endParaRPr lang="en-US" altLang="ja-JP" sz="3200" dirty="0"/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en-US" altLang="ja-JP" sz="3200" dirty="0"/>
              <a:t>1</a:t>
            </a:r>
            <a:r>
              <a:rPr lang="ja-JP" altLang="en-US" sz="3200" dirty="0"/>
              <a:t>年で登録者</a:t>
            </a:r>
            <a:r>
              <a:rPr lang="en-US" altLang="ja-JP" sz="3200" dirty="0"/>
              <a:t>5</a:t>
            </a:r>
            <a:r>
              <a:rPr lang="ja-JP" altLang="en-US" sz="3200" dirty="0"/>
              <a:t>倍（</a:t>
            </a:r>
            <a:r>
              <a:rPr lang="en-US" altLang="ja-JP" sz="3200" dirty="0"/>
              <a:t>30</a:t>
            </a:r>
            <a:r>
              <a:rPr lang="ja-JP" altLang="en-US" sz="3200" dirty="0"/>
              <a:t>人→</a:t>
            </a:r>
            <a:r>
              <a:rPr lang="en-US" altLang="ja-JP" sz="3200" dirty="0"/>
              <a:t>150</a:t>
            </a:r>
            <a:r>
              <a:rPr lang="ja-JP" altLang="en-US" sz="3200" dirty="0"/>
              <a:t>人）の</a:t>
            </a:r>
            <a:r>
              <a:rPr lang="ja-JP" altLang="en-US" sz="3200" dirty="0">
                <a:solidFill>
                  <a:srgbClr val="FFFF00"/>
                </a:solidFill>
              </a:rPr>
              <a:t>バズりまくり</a:t>
            </a:r>
            <a:r>
              <a:rPr lang="ja-JP" altLang="en-US" sz="3200" dirty="0"/>
              <a:t>チャンネル</a:t>
            </a:r>
            <a:endParaRPr lang="en-US" altLang="ja-JP" sz="3200" dirty="0"/>
          </a:p>
        </p:txBody>
      </p:sp>
      <p:pic>
        <p:nvPicPr>
          <p:cNvPr id="4" name="図 3" descr="ロゴ&#10;&#10;自動的に生成された説明">
            <a:extLst>
              <a:ext uri="{FF2B5EF4-FFF2-40B4-BE49-F238E27FC236}">
                <a16:creationId xmlns:a16="http://schemas.microsoft.com/office/drawing/2014/main" id="{E7AA0DAA-6C33-828A-8D32-67D4C7683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272" y="3458272"/>
            <a:ext cx="868397" cy="868397"/>
          </a:xfrm>
          <a:prstGeom prst="rect">
            <a:avLst/>
          </a:prstGeom>
        </p:spPr>
      </p:pic>
      <p:sp>
        <p:nvSpPr>
          <p:cNvPr id="15" name="コンテンツ プレースホルダー 6">
            <a:extLst>
              <a:ext uri="{FF2B5EF4-FFF2-40B4-BE49-F238E27FC236}">
                <a16:creationId xmlns:a16="http://schemas.microsoft.com/office/drawing/2014/main" id="{FBBBE819-B098-BC91-7817-8DA2A6D8B706}"/>
              </a:ext>
            </a:extLst>
          </p:cNvPr>
          <p:cNvSpPr txBox="1">
            <a:spLocks/>
          </p:cNvSpPr>
          <p:nvPr/>
        </p:nvSpPr>
        <p:spPr>
          <a:xfrm>
            <a:off x="413473" y="1680020"/>
            <a:ext cx="7197669" cy="515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/>
              <a:t>☆松下ゼミ</a:t>
            </a:r>
            <a:r>
              <a:rPr lang="ja-JP" altLang="en-US" sz="4000" dirty="0">
                <a:solidFill>
                  <a:srgbClr val="FFC000"/>
                </a:solidFill>
              </a:rPr>
              <a:t>サブ</a:t>
            </a:r>
            <a:r>
              <a:rPr lang="ja-JP" altLang="en-US" sz="4000" dirty="0"/>
              <a:t>チャンネル</a:t>
            </a:r>
            <a:endParaRPr lang="en-US" altLang="ja-JP" sz="4000" dirty="0"/>
          </a:p>
        </p:txBody>
      </p:sp>
      <p:pic>
        <p:nvPicPr>
          <p:cNvPr id="16" name="図 15" descr="ロゴ&#10;&#10;自動的に生成された説明">
            <a:extLst>
              <a:ext uri="{FF2B5EF4-FFF2-40B4-BE49-F238E27FC236}">
                <a16:creationId xmlns:a16="http://schemas.microsoft.com/office/drawing/2014/main" id="{A9C8D09C-EACA-07BD-E6A6-0E02C8FCB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1142" y="3458273"/>
            <a:ext cx="868397" cy="868397"/>
          </a:xfrm>
          <a:prstGeom prst="rect">
            <a:avLst/>
          </a:prstGeom>
        </p:spPr>
      </p:pic>
      <p:pic>
        <p:nvPicPr>
          <p:cNvPr id="17" name="図 16" descr="ロゴ&#10;&#10;自動的に生成された説明">
            <a:extLst>
              <a:ext uri="{FF2B5EF4-FFF2-40B4-BE49-F238E27FC236}">
                <a16:creationId xmlns:a16="http://schemas.microsoft.com/office/drawing/2014/main" id="{390CA27B-1FFF-02D9-E82C-2B4039400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012" y="3458272"/>
            <a:ext cx="868397" cy="86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03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>
            <a:extLst>
              <a:ext uri="{FF2B5EF4-FFF2-40B4-BE49-F238E27FC236}">
                <a16:creationId xmlns:a16="http://schemas.microsoft.com/office/drawing/2014/main" id="{70C4C1C9-CE88-6B5F-EBD9-A628CE76762D}"/>
              </a:ext>
            </a:extLst>
          </p:cNvPr>
          <p:cNvSpPr txBox="1">
            <a:spLocks/>
          </p:cNvSpPr>
          <p:nvPr/>
        </p:nvSpPr>
        <p:spPr>
          <a:xfrm>
            <a:off x="495638" y="157680"/>
            <a:ext cx="10771632" cy="11292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b="1" i="0" kern="1200" cap="all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楽しく頑張りましょう♪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EA0EB25-9FC2-403C-5F44-07E22C008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07" y="2256368"/>
            <a:ext cx="4469644" cy="3938874"/>
          </a:xfrm>
          <a:prstGeom prst="rect">
            <a:avLst/>
          </a:prstGeom>
        </p:spPr>
      </p:pic>
      <p:pic>
        <p:nvPicPr>
          <p:cNvPr id="5" name="図 4" descr="部屋, シャツ が含まれている画像&#10;&#10;自動的に生成された説明">
            <a:extLst>
              <a:ext uri="{FF2B5EF4-FFF2-40B4-BE49-F238E27FC236}">
                <a16:creationId xmlns:a16="http://schemas.microsoft.com/office/drawing/2014/main" id="{F207CF4A-9CF6-9601-D54A-A227AB7F7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381" y="2060232"/>
            <a:ext cx="4594502" cy="4261401"/>
          </a:xfrm>
          <a:prstGeom prst="rect">
            <a:avLst/>
          </a:prstGeom>
        </p:spPr>
      </p:pic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F0F69452-4EB8-F7AD-C503-7BDA4599D860}"/>
              </a:ext>
            </a:extLst>
          </p:cNvPr>
          <p:cNvSpPr txBox="1">
            <a:spLocks/>
          </p:cNvSpPr>
          <p:nvPr/>
        </p:nvSpPr>
        <p:spPr>
          <a:xfrm>
            <a:off x="9608061" y="4930582"/>
            <a:ext cx="2499272" cy="1228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8800" dirty="0">
                <a:solidFill>
                  <a:srgbClr val="FFFF00"/>
                </a:solidFill>
              </a:rPr>
              <a:t>完</a:t>
            </a:r>
            <a:r>
              <a:rPr lang="en-US" altLang="ja-JP" sz="8800" dirty="0">
                <a:solidFill>
                  <a:srgbClr val="FFFF00"/>
                </a:solidFill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95462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200" y="2137833"/>
            <a:ext cx="9144000" cy="1100667"/>
          </a:xfrm>
        </p:spPr>
        <p:txBody>
          <a:bodyPr rtlCol="0">
            <a:normAutofit/>
          </a:bodyPr>
          <a:lstStyle/>
          <a:p>
            <a:pPr rtl="0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メディアデザイン研究室</a:t>
            </a:r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90395F34-EA1D-1879-DD59-F65D2F8E682F}"/>
              </a:ext>
            </a:extLst>
          </p:cNvPr>
          <p:cNvSpPr txBox="1">
            <a:spLocks/>
          </p:cNvSpPr>
          <p:nvPr/>
        </p:nvSpPr>
        <p:spPr>
          <a:xfrm>
            <a:off x="1430867" y="3026833"/>
            <a:ext cx="9144000" cy="11006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b="1" i="0" kern="1200" cap="all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j-cs"/>
              </a:defRPr>
            </a:lvl1pPr>
          </a:lstStyle>
          <a:p>
            <a:r>
              <a:rPr lang="ja-JP" altLang="en-US" sz="4800" spc="400" dirty="0"/>
              <a:t>～ 授業実施方法 ～</a:t>
            </a:r>
            <a:endParaRPr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3373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C2337F-9D48-EEF0-A29C-E931B2F17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365126"/>
            <a:ext cx="8544720" cy="107189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授業実施方法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8DA828-075E-73C6-2BA2-71C8DF37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altLang="ja-JP" noProof="0" smtClean="0"/>
              <a:pPr/>
              <a:t>3</a:t>
            </a:fld>
            <a:endParaRPr lang="ja-JP" altLang="en-US" noProof="0"/>
          </a:p>
        </p:txBody>
      </p:sp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34BCB1F9-714A-CFDE-D99F-16E6F976B995}"/>
              </a:ext>
            </a:extLst>
          </p:cNvPr>
          <p:cNvSpPr/>
          <p:nvPr/>
        </p:nvSpPr>
        <p:spPr>
          <a:xfrm>
            <a:off x="7457817" y="3241929"/>
            <a:ext cx="2492452" cy="1192357"/>
          </a:xfrm>
          <a:prstGeom prst="wedgeEllipseCallout">
            <a:avLst>
              <a:gd name="adj1" fmla="val 47223"/>
              <a:gd name="adj2" fmla="val 44932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</a:t>
            </a:r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つの分野を</a:t>
            </a:r>
            <a:endParaRPr kumimoji="1"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学びます。</a:t>
            </a:r>
            <a:endParaRPr kumimoji="1"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7" name="図 6" descr="持つ, テーブル, 男 が含まれている画像&#10;&#10;自動的に生成された説明">
            <a:extLst>
              <a:ext uri="{FF2B5EF4-FFF2-40B4-BE49-F238E27FC236}">
                <a16:creationId xmlns:a16="http://schemas.microsoft.com/office/drawing/2014/main" id="{4359D4A6-3914-3497-1AFB-D5FA5BA85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200" y="4009941"/>
            <a:ext cx="1662587" cy="213837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C79FBAA-EE46-78B3-D6CF-63F146AE2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663" y="506160"/>
            <a:ext cx="1008051" cy="79295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57EB9B6-CB17-CF9D-696E-46832A72E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334" y="1077234"/>
            <a:ext cx="1008051" cy="79295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183C6341-29A9-CEC4-A3F6-7FBC4D0D3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269" y="1783381"/>
            <a:ext cx="1008051" cy="7929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F026FA1-FE81-8296-0FBC-72135037C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334" y="2410831"/>
            <a:ext cx="1008051" cy="792957"/>
          </a:xfrm>
          <a:prstGeom prst="rect">
            <a:avLst/>
          </a:prstGeom>
        </p:spPr>
      </p:pic>
      <p:sp>
        <p:nvSpPr>
          <p:cNvPr id="8" name="吹き出し: 円形 7">
            <a:extLst>
              <a:ext uri="{FF2B5EF4-FFF2-40B4-BE49-F238E27FC236}">
                <a16:creationId xmlns:a16="http://schemas.microsoft.com/office/drawing/2014/main" id="{A34BFFB9-BC23-7BEB-757B-459AA6E57FCF}"/>
              </a:ext>
            </a:extLst>
          </p:cNvPr>
          <p:cNvSpPr/>
          <p:nvPr/>
        </p:nvSpPr>
        <p:spPr>
          <a:xfrm>
            <a:off x="7457817" y="1017443"/>
            <a:ext cx="2406969" cy="1192357"/>
          </a:xfrm>
          <a:prstGeom prst="wedgeEllipseCallout">
            <a:avLst>
              <a:gd name="adj1" fmla="val 49481"/>
              <a:gd name="adj2" fmla="val 47447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400" dirty="0">
                <a:solidFill>
                  <a:schemeClr val="accent5">
                    <a:lumMod val="20000"/>
                    <a:lumOff val="8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チ・キュ・ウ・ノ</a:t>
            </a:r>
            <a:br>
              <a:rPr kumimoji="1" lang="en-US" altLang="ja-JP" sz="1400" dirty="0">
                <a:solidFill>
                  <a:schemeClr val="accent5">
                    <a:lumMod val="20000"/>
                    <a:lumOff val="8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sz="1400" dirty="0">
                <a:solidFill>
                  <a:schemeClr val="accent5">
                    <a:lumMod val="20000"/>
                    <a:lumOff val="8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ミ・ナ・サ・ン</a:t>
            </a:r>
            <a:endParaRPr kumimoji="1" lang="en-US" altLang="ja-JP" sz="1400" dirty="0">
              <a:solidFill>
                <a:schemeClr val="accent5">
                  <a:lumMod val="20000"/>
                  <a:lumOff val="8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コ・ン・ニ・チ・ハ</a:t>
            </a:r>
            <a:endParaRPr kumimoji="1" lang="en-US" altLang="ja-JP" sz="1400" dirty="0">
              <a:solidFill>
                <a:schemeClr val="accent1">
                  <a:lumMod val="20000"/>
                  <a:lumOff val="8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コンテンツ プレースホルダー 4">
            <a:extLst>
              <a:ext uri="{FF2B5EF4-FFF2-40B4-BE49-F238E27FC236}">
                <a16:creationId xmlns:a16="http://schemas.microsoft.com/office/drawing/2014/main" id="{6A1F5344-4CF4-A747-3E7F-EDC2C88B0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437017"/>
            <a:ext cx="6700125" cy="3949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履修者を３つのグループに分け、</a:t>
            </a:r>
            <a:r>
              <a:rPr lang="en-US" altLang="ja-JP" sz="2400" dirty="0"/>
              <a:t>CG</a:t>
            </a:r>
            <a:r>
              <a:rPr lang="ja-JP" altLang="en-US" sz="2400" dirty="0"/>
              <a:t>・</a:t>
            </a:r>
            <a:r>
              <a:rPr lang="en-US" altLang="ja-JP" sz="2400" dirty="0"/>
              <a:t>Web</a:t>
            </a:r>
            <a:r>
              <a:rPr lang="ja-JP" altLang="en-US" sz="2400" dirty="0"/>
              <a:t>、映像、音響のそれぞれに関する授業（実習あるいは講義）、それぞれ３週にわたって実施する。</a:t>
            </a:r>
          </a:p>
          <a:p>
            <a:pPr marL="0" indent="0">
              <a:buNone/>
            </a:pPr>
            <a:r>
              <a:rPr lang="ja-JP" altLang="en-US" sz="2400" dirty="0"/>
              <a:t>また、最後の３週は、授業担当教員それぞれがテーマを設定し、履修者は希望するテーマを選んで受講する（プレゼミ）。その結果、履修者は</a:t>
            </a:r>
            <a:r>
              <a:rPr lang="en-US" altLang="ja-JP" sz="2400" dirty="0"/>
              <a:t>CG</a:t>
            </a:r>
            <a:r>
              <a:rPr lang="ja-JP" altLang="en-US" sz="2400" dirty="0"/>
              <a:t>・</a:t>
            </a:r>
            <a:r>
              <a:rPr lang="en-US" altLang="ja-JP" sz="2400" dirty="0"/>
              <a:t>Web</a:t>
            </a:r>
            <a:r>
              <a:rPr lang="ja-JP" altLang="en-US" sz="2400" dirty="0"/>
              <a:t>、</a:t>
            </a:r>
          </a:p>
          <a:p>
            <a:pPr marL="0" indent="0">
              <a:buNone/>
            </a:pPr>
            <a:r>
              <a:rPr lang="ja-JP" altLang="en-US" sz="2400" dirty="0"/>
              <a:t>映像、音響の３つの分野についての学びを得ると同時に、いずれかひとつの分野についての学びを深めることになる。</a:t>
            </a:r>
          </a:p>
          <a:p>
            <a:pPr marL="0" indent="0">
              <a:buNone/>
            </a:pP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307828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C2337F-9D48-EEF0-A29C-E931B2F17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" y="365126"/>
            <a:ext cx="8544720" cy="107189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授業計画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8DA828-075E-73C6-2BA2-71C8DF37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altLang="ja-JP" noProof="0" smtClean="0"/>
              <a:pPr/>
              <a:t>4</a:t>
            </a:fld>
            <a:endParaRPr lang="ja-JP" altLang="en-US" noProof="0"/>
          </a:p>
        </p:txBody>
      </p:sp>
      <p:sp>
        <p:nvSpPr>
          <p:cNvPr id="9" name="コンテンツ プレースホルダー 4">
            <a:extLst>
              <a:ext uri="{FF2B5EF4-FFF2-40B4-BE49-F238E27FC236}">
                <a16:creationId xmlns:a16="http://schemas.microsoft.com/office/drawing/2014/main" id="{6A1F5344-4CF4-A747-3E7F-EDC2C88B0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414" y="1523689"/>
            <a:ext cx="5807394" cy="46735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ja-JP" sz="2400" dirty="0"/>
              <a:t>[1] CG</a:t>
            </a:r>
            <a:r>
              <a:rPr lang="ja-JP" altLang="en-US" sz="2400" dirty="0"/>
              <a:t>・</a:t>
            </a:r>
            <a:r>
              <a:rPr lang="en-US" altLang="ja-JP" sz="2400" dirty="0"/>
              <a:t>Web</a:t>
            </a:r>
            <a:r>
              <a:rPr lang="ja-JP" altLang="en-US" sz="2400" dirty="0"/>
              <a:t>についての授業１</a:t>
            </a:r>
          </a:p>
          <a:p>
            <a:pPr marL="0" indent="0">
              <a:buNone/>
            </a:pPr>
            <a:r>
              <a:rPr lang="en-US" altLang="ja-JP" sz="2400" dirty="0"/>
              <a:t>[2] CG</a:t>
            </a:r>
            <a:r>
              <a:rPr lang="ja-JP" altLang="en-US" sz="2400" dirty="0"/>
              <a:t>・</a:t>
            </a:r>
            <a:r>
              <a:rPr lang="en-US" altLang="ja-JP" sz="2400" dirty="0"/>
              <a:t>Web</a:t>
            </a:r>
            <a:r>
              <a:rPr lang="ja-JP" altLang="en-US" sz="2400" dirty="0"/>
              <a:t>についての授業２</a:t>
            </a:r>
          </a:p>
          <a:p>
            <a:pPr marL="0" indent="0">
              <a:buNone/>
            </a:pPr>
            <a:r>
              <a:rPr lang="en-US" altLang="ja-JP" sz="2400" dirty="0"/>
              <a:t>[3] CG</a:t>
            </a:r>
            <a:r>
              <a:rPr lang="ja-JP" altLang="en-US" sz="2400" dirty="0"/>
              <a:t>・</a:t>
            </a:r>
            <a:r>
              <a:rPr lang="en-US" altLang="ja-JP" sz="2400" dirty="0"/>
              <a:t>Web</a:t>
            </a:r>
            <a:r>
              <a:rPr lang="ja-JP" altLang="en-US" sz="2400" dirty="0"/>
              <a:t>についての実習３</a:t>
            </a:r>
          </a:p>
          <a:p>
            <a:pPr marL="0" indent="0">
              <a:buNone/>
            </a:pPr>
            <a:r>
              <a:rPr lang="en-US" altLang="ja-JP" sz="2400" dirty="0"/>
              <a:t>[4] </a:t>
            </a:r>
            <a:r>
              <a:rPr lang="ja-JP" altLang="en-US" sz="2400" dirty="0"/>
              <a:t>映像についての授業１</a:t>
            </a:r>
          </a:p>
          <a:p>
            <a:pPr marL="0" indent="0">
              <a:buNone/>
            </a:pPr>
            <a:r>
              <a:rPr lang="en-US" altLang="ja-JP" sz="2400" dirty="0"/>
              <a:t>[5] </a:t>
            </a:r>
            <a:r>
              <a:rPr lang="ja-JP" altLang="en-US" sz="2400" dirty="0"/>
              <a:t>映像についての授業２</a:t>
            </a:r>
          </a:p>
          <a:p>
            <a:pPr marL="0" indent="0">
              <a:buNone/>
            </a:pPr>
            <a:r>
              <a:rPr lang="en-US" altLang="ja-JP" sz="2400" dirty="0"/>
              <a:t>[6] </a:t>
            </a:r>
            <a:r>
              <a:rPr lang="ja-JP" altLang="en-US" sz="2400" dirty="0"/>
              <a:t>映像についての授業３</a:t>
            </a:r>
          </a:p>
          <a:p>
            <a:pPr marL="0" indent="0">
              <a:buNone/>
            </a:pPr>
            <a:r>
              <a:rPr lang="en-US" altLang="ja-JP" sz="2400" dirty="0"/>
              <a:t>[7] </a:t>
            </a:r>
            <a:r>
              <a:rPr lang="ja-JP" altLang="en-US" sz="2400" dirty="0"/>
              <a:t>音響についての授業１</a:t>
            </a:r>
          </a:p>
          <a:p>
            <a:pPr marL="0" indent="0">
              <a:buNone/>
            </a:pPr>
            <a:r>
              <a:rPr lang="en-US" altLang="ja-JP" sz="2400" dirty="0"/>
              <a:t>[8] </a:t>
            </a:r>
            <a:r>
              <a:rPr lang="ja-JP" altLang="en-US" sz="2400" dirty="0"/>
              <a:t>音響についての授業２</a:t>
            </a:r>
          </a:p>
          <a:p>
            <a:pPr marL="0" indent="0">
              <a:buNone/>
            </a:pPr>
            <a:r>
              <a:rPr lang="en-US" altLang="ja-JP" sz="2400" dirty="0"/>
              <a:t>[9] </a:t>
            </a:r>
            <a:r>
              <a:rPr lang="ja-JP" altLang="en-US" sz="2400" dirty="0"/>
              <a:t>音響についての授業３</a:t>
            </a:r>
          </a:p>
          <a:p>
            <a:pPr marL="0" indent="0">
              <a:buNone/>
            </a:pPr>
            <a:r>
              <a:rPr lang="en-US" altLang="ja-JP" sz="2400" dirty="0"/>
              <a:t>[10] </a:t>
            </a:r>
            <a:r>
              <a:rPr lang="ja-JP" altLang="en-US" sz="2400" dirty="0"/>
              <a:t>ゼミ説明会</a:t>
            </a:r>
          </a:p>
          <a:p>
            <a:pPr marL="0" indent="0">
              <a:buNone/>
            </a:pPr>
            <a:r>
              <a:rPr lang="en-US" altLang="ja-JP" sz="2400" dirty="0"/>
              <a:t>[11] </a:t>
            </a:r>
            <a:r>
              <a:rPr lang="ja-JP" altLang="en-US" sz="2400" dirty="0"/>
              <a:t>ゼミ面談日</a:t>
            </a:r>
          </a:p>
          <a:p>
            <a:pPr marL="0" indent="0">
              <a:buNone/>
            </a:pPr>
            <a:r>
              <a:rPr lang="en-US" altLang="ja-JP" sz="2400" dirty="0"/>
              <a:t>[12] </a:t>
            </a:r>
            <a:r>
              <a:rPr lang="ja-JP" altLang="en-US" sz="2400" dirty="0"/>
              <a:t>研究倫理講習</a:t>
            </a:r>
          </a:p>
          <a:p>
            <a:pPr marL="0" indent="0">
              <a:buNone/>
            </a:pPr>
            <a:r>
              <a:rPr lang="en-US" altLang="ja-JP" sz="2400" dirty="0"/>
              <a:t>[13] </a:t>
            </a:r>
            <a:r>
              <a:rPr lang="ja-JP" altLang="en-US" sz="2400" dirty="0"/>
              <a:t>プレゼミ１</a:t>
            </a:r>
          </a:p>
          <a:p>
            <a:pPr marL="0" indent="0">
              <a:buNone/>
            </a:pPr>
            <a:r>
              <a:rPr lang="en-US" altLang="ja-JP" sz="2400" dirty="0"/>
              <a:t>[14] </a:t>
            </a:r>
            <a:r>
              <a:rPr lang="ja-JP" altLang="en-US" sz="2400" dirty="0"/>
              <a:t>プレゼミ２</a:t>
            </a:r>
          </a:p>
          <a:p>
            <a:pPr marL="0" indent="0">
              <a:buNone/>
            </a:pPr>
            <a:r>
              <a:rPr lang="en-US" altLang="ja-JP" sz="2400" dirty="0"/>
              <a:t>[15] </a:t>
            </a:r>
            <a:r>
              <a:rPr lang="ja-JP" altLang="en-US" sz="2400" dirty="0"/>
              <a:t>プレゼミ３</a:t>
            </a:r>
            <a:endParaRPr lang="en-US" altLang="ja-JP" sz="2400" dirty="0"/>
          </a:p>
        </p:txBody>
      </p:sp>
      <p:sp>
        <p:nvSpPr>
          <p:cNvPr id="3" name="吹き出し: 円形 2">
            <a:extLst>
              <a:ext uri="{FF2B5EF4-FFF2-40B4-BE49-F238E27FC236}">
                <a16:creationId xmlns:a16="http://schemas.microsoft.com/office/drawing/2014/main" id="{07DD3FD5-8151-A19A-CFC9-6BBEBFB42691}"/>
              </a:ext>
            </a:extLst>
          </p:cNvPr>
          <p:cNvSpPr/>
          <p:nvPr/>
        </p:nvSpPr>
        <p:spPr>
          <a:xfrm>
            <a:off x="5832697" y="3300504"/>
            <a:ext cx="2873603" cy="1192357"/>
          </a:xfrm>
          <a:prstGeom prst="wedgeEllipseCallout">
            <a:avLst>
              <a:gd name="adj1" fmla="val 47223"/>
              <a:gd name="adj2" fmla="val 44932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</a:t>
            </a:r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つの分野が</a:t>
            </a:r>
            <a:endParaRPr kumimoji="1"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</a:t>
            </a:r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回ずつあります</a:t>
            </a:r>
            <a:endParaRPr kumimoji="1"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0" name="Picture 2" descr="教壇に立つ女性の先生（無料イラスト素材） - イラスト素材図鑑">
            <a:extLst>
              <a:ext uri="{FF2B5EF4-FFF2-40B4-BE49-F238E27FC236}">
                <a16:creationId xmlns:a16="http://schemas.microsoft.com/office/drawing/2014/main" id="{B64F5EC6-B1C2-0E45-DA2A-72A21506D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154" y="4018229"/>
            <a:ext cx="2045311" cy="217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007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3200" y="2137833"/>
            <a:ext cx="9144000" cy="1100667"/>
          </a:xfrm>
        </p:spPr>
        <p:txBody>
          <a:bodyPr rtlCol="0">
            <a:normAutofit/>
          </a:bodyPr>
          <a:lstStyle/>
          <a:p>
            <a:pPr rtl="0"/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CG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分野</a:t>
            </a:r>
          </a:p>
        </p:txBody>
      </p:sp>
    </p:spTree>
    <p:extLst>
      <p:ext uri="{BB962C8B-B14F-4D97-AF65-F5344CB8AC3E}">
        <p14:creationId xmlns:p14="http://schemas.microsoft.com/office/powerpoint/2010/main" val="2348114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C2337F-9D48-EEF0-A29C-E931B2F17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CG</a:t>
            </a:r>
            <a:r>
              <a:rPr lang="ja-JP" altLang="en-US" dirty="0"/>
              <a:t>の開発方法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8DA828-075E-73C6-2BA2-71C8DF37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altLang="ja-JP" noProof="0" smtClean="0"/>
              <a:pPr/>
              <a:t>6</a:t>
            </a:fld>
            <a:endParaRPr lang="ja-JP" altLang="en-US" noProof="0"/>
          </a:p>
        </p:txBody>
      </p:sp>
      <p:pic>
        <p:nvPicPr>
          <p:cNvPr id="9" name="図 8" descr="コンピューターのスクリーンショット&#10;&#10;中程度の精度で自動的に生成された説明">
            <a:extLst>
              <a:ext uri="{FF2B5EF4-FFF2-40B4-BE49-F238E27FC236}">
                <a16:creationId xmlns:a16="http://schemas.microsoft.com/office/drawing/2014/main" id="{D423360F-B116-09B7-2DD4-48FEDC7B9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195" y="3429000"/>
            <a:ext cx="4487599" cy="2412084"/>
          </a:xfrm>
          <a:prstGeom prst="rect">
            <a:avLst/>
          </a:prstGeom>
        </p:spPr>
      </p:pic>
      <p:pic>
        <p:nvPicPr>
          <p:cNvPr id="3" name="図 2" descr="グラフィカル ユーザー インターフェイス, アプリケーション, PowerPoint&#10;&#10;自動的に生成された説明">
            <a:extLst>
              <a:ext uri="{FF2B5EF4-FFF2-40B4-BE49-F238E27FC236}">
                <a16:creationId xmlns:a16="http://schemas.microsoft.com/office/drawing/2014/main" id="{BA2685CB-9B83-D79D-B014-2E34E8AF3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965" y="3415554"/>
            <a:ext cx="4516989" cy="2425529"/>
          </a:xfrm>
          <a:prstGeom prst="rect">
            <a:avLst/>
          </a:prstGeom>
        </p:spPr>
      </p:pic>
      <p:sp>
        <p:nvSpPr>
          <p:cNvPr id="4" name="コンテンツ プレースホルダー 4">
            <a:extLst>
              <a:ext uri="{FF2B5EF4-FFF2-40B4-BE49-F238E27FC236}">
                <a16:creationId xmlns:a16="http://schemas.microsoft.com/office/drawing/2014/main" id="{42421FF1-777E-A79F-6020-0F88499E6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259" y="1766358"/>
            <a:ext cx="4487598" cy="1269341"/>
          </a:xfrm>
        </p:spPr>
        <p:txBody>
          <a:bodyPr>
            <a:noAutofit/>
          </a:bodyPr>
          <a:lstStyle/>
          <a:p>
            <a:r>
              <a:rPr lang="ja-JP" altLang="en-US" sz="3200" dirty="0">
                <a:solidFill>
                  <a:srgbClr val="FFFF00"/>
                </a:solidFill>
              </a:rPr>
              <a:t>モデラーによる開発</a:t>
            </a:r>
            <a:endParaRPr lang="en-US" altLang="ja-JP" sz="3200" dirty="0">
              <a:solidFill>
                <a:srgbClr val="FFFF00"/>
              </a:solidFill>
            </a:endParaRPr>
          </a:p>
          <a:p>
            <a:r>
              <a:rPr lang="ja-JP" altLang="en-US" sz="3200" dirty="0">
                <a:solidFill>
                  <a:srgbClr val="FFFF00"/>
                </a:solidFill>
              </a:rPr>
              <a:t>プログラミングによる開発</a:t>
            </a:r>
            <a:endParaRPr lang="en-US" altLang="ja-JP" sz="3200" dirty="0">
              <a:solidFill>
                <a:srgbClr val="FFFF00"/>
              </a:solidFill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26C6B2F3-7582-36A6-F674-ABD4838791DE}"/>
              </a:ext>
            </a:extLst>
          </p:cNvPr>
          <p:cNvSpPr txBox="1">
            <a:spLocks/>
          </p:cNvSpPr>
          <p:nvPr/>
        </p:nvSpPr>
        <p:spPr>
          <a:xfrm>
            <a:off x="1926769" y="5981513"/>
            <a:ext cx="1817940" cy="302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000" dirty="0">
                <a:solidFill>
                  <a:srgbClr val="92D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モデラ</a:t>
            </a:r>
            <a:r>
              <a:rPr lang="en-US" altLang="ja-JP" sz="2000" dirty="0">
                <a:solidFill>
                  <a:srgbClr val="92D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―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374D195E-E0B7-8B12-53E9-EB10FBC9FC08}"/>
              </a:ext>
            </a:extLst>
          </p:cNvPr>
          <p:cNvSpPr txBox="1">
            <a:spLocks/>
          </p:cNvSpPr>
          <p:nvPr/>
        </p:nvSpPr>
        <p:spPr>
          <a:xfrm>
            <a:off x="7781469" y="6069860"/>
            <a:ext cx="2230364" cy="302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000" dirty="0">
                <a:solidFill>
                  <a:srgbClr val="92D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プログラミング</a:t>
            </a:r>
            <a:endParaRPr lang="en-US" altLang="ja-JP" sz="2000" dirty="0">
              <a:solidFill>
                <a:srgbClr val="92D05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" name="吹き出し: 円形 9">
            <a:extLst>
              <a:ext uri="{FF2B5EF4-FFF2-40B4-BE49-F238E27FC236}">
                <a16:creationId xmlns:a16="http://schemas.microsoft.com/office/drawing/2014/main" id="{FB987CB3-6506-A09E-260E-527557B799A4}"/>
              </a:ext>
            </a:extLst>
          </p:cNvPr>
          <p:cNvSpPr/>
          <p:nvPr/>
        </p:nvSpPr>
        <p:spPr>
          <a:xfrm>
            <a:off x="5418667" y="1201870"/>
            <a:ext cx="3444118" cy="1056659"/>
          </a:xfrm>
          <a:prstGeom prst="wedgeEllipseCallout">
            <a:avLst>
              <a:gd name="adj1" fmla="val 46117"/>
              <a:gd name="adj2" fmla="val 56906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両方できたら最強</a:t>
            </a:r>
            <a:r>
              <a:rPr kumimoji="1"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!!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BC69CD0-52AA-1A6E-23DE-3D5C9E883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4666" y="902088"/>
            <a:ext cx="2381359" cy="230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20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C2337F-9D48-EEF0-A29C-E931B2F17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CG</a:t>
            </a:r>
            <a:r>
              <a:rPr kumimoji="1" lang="ja-JP" altLang="en-US" dirty="0"/>
              <a:t>の作成方法の利点・欠点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8DA828-075E-73C6-2BA2-71C8DF37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altLang="ja-JP" noProof="0" smtClean="0"/>
              <a:pPr/>
              <a:t>7</a:t>
            </a:fld>
            <a:endParaRPr lang="ja-JP" altLang="en-US" noProof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4BF482C7-4448-EF1F-3CBE-715951018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613793"/>
            <a:ext cx="8694928" cy="3454861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solidFill>
                  <a:srgbClr val="FFFF00"/>
                </a:solidFill>
              </a:rPr>
              <a:t>モデラーによる開発</a:t>
            </a:r>
            <a:endParaRPr lang="en-US" altLang="ja-JP" sz="2400" dirty="0">
              <a:solidFill>
                <a:srgbClr val="FFFF00"/>
              </a:solidFill>
            </a:endParaRPr>
          </a:p>
          <a:p>
            <a:pPr lvl="1"/>
            <a:r>
              <a:rPr lang="ja-JP" altLang="en-US" dirty="0"/>
              <a:t>誰でも練習すれば使えるようになる。</a:t>
            </a:r>
            <a:endParaRPr lang="en-US" altLang="ja-JP" dirty="0"/>
          </a:p>
          <a:p>
            <a:pPr lvl="1"/>
            <a:r>
              <a:rPr lang="ja-JP" altLang="en-US" dirty="0"/>
              <a:t>商用モデラーをマスターしていると就職に有利。</a:t>
            </a:r>
            <a:endParaRPr lang="en-US" altLang="ja-JP" dirty="0"/>
          </a:p>
          <a:p>
            <a:pPr lvl="1"/>
            <a:r>
              <a:rPr lang="ja-JP" altLang="en-US" dirty="0"/>
              <a:t>そのモデラーの流行が終わればそれまで。</a:t>
            </a:r>
            <a:endParaRPr lang="en-US" altLang="ja-JP" sz="2400" dirty="0"/>
          </a:p>
          <a:p>
            <a:r>
              <a:rPr lang="ja-JP" altLang="en-US" sz="2400" dirty="0">
                <a:solidFill>
                  <a:srgbClr val="FFFF00"/>
                </a:solidFill>
              </a:rPr>
              <a:t>プログラミングによる開発</a:t>
            </a:r>
            <a:endParaRPr lang="en-US" altLang="ja-JP" sz="2400" dirty="0">
              <a:solidFill>
                <a:srgbClr val="FFFF00"/>
              </a:solidFill>
            </a:endParaRPr>
          </a:p>
          <a:p>
            <a:pPr lvl="1"/>
            <a:r>
              <a:rPr lang="ja-JP" altLang="en-US" dirty="0"/>
              <a:t>流行に左右されないため知識がすたれない。</a:t>
            </a:r>
            <a:endParaRPr lang="en-US" altLang="ja-JP" dirty="0"/>
          </a:p>
          <a:p>
            <a:pPr lvl="1"/>
            <a:r>
              <a:rPr lang="ja-JP" altLang="en-US" dirty="0"/>
              <a:t>プログラミングの知識が育成されるため</a:t>
            </a:r>
            <a:r>
              <a:rPr lang="en-US" altLang="ja-JP" dirty="0"/>
              <a:t>SE</a:t>
            </a:r>
            <a:r>
              <a:rPr lang="ja-JP" altLang="en-US" dirty="0"/>
              <a:t>としても活躍できる。</a:t>
            </a:r>
            <a:endParaRPr lang="en-US" altLang="ja-JP" dirty="0"/>
          </a:p>
          <a:p>
            <a:pPr lvl="1"/>
            <a:r>
              <a:rPr lang="ja-JP" altLang="en-US" dirty="0"/>
              <a:t>アルゴリズムや数学の知識が必要な場合がある。</a:t>
            </a:r>
            <a:endParaRPr lang="en-US" altLang="ja-JP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CFBF8F-8782-809D-01C1-CF0B620DB26B}"/>
              </a:ext>
            </a:extLst>
          </p:cNvPr>
          <p:cNvSpPr txBox="1">
            <a:spLocks/>
          </p:cNvSpPr>
          <p:nvPr/>
        </p:nvSpPr>
        <p:spPr>
          <a:xfrm>
            <a:off x="699123" y="5428239"/>
            <a:ext cx="8169710" cy="975419"/>
          </a:xfrm>
          <a:prstGeom prst="rect">
            <a:avLst/>
          </a:prstGeom>
          <a:ln w="12700">
            <a:solidFill>
              <a:srgbClr val="FF00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500" dirty="0"/>
              <a:t>VR</a:t>
            </a:r>
            <a:r>
              <a:rPr lang="ja-JP" altLang="en-US" sz="1500" dirty="0"/>
              <a:t>（</a:t>
            </a:r>
            <a:r>
              <a:rPr lang="en-US" altLang="ja-JP" sz="1500" dirty="0"/>
              <a:t>Virtual Reality / </a:t>
            </a:r>
            <a:r>
              <a:rPr lang="ja-JP" altLang="en-US" sz="1500" dirty="0"/>
              <a:t>仮想現実）仮想世界を作成する技術</a:t>
            </a:r>
            <a:endParaRPr lang="en-US" altLang="ja-JP" sz="1500" dirty="0"/>
          </a:p>
          <a:p>
            <a:r>
              <a:rPr lang="en-US" altLang="ja-JP" sz="1500" dirty="0"/>
              <a:t>AR</a:t>
            </a:r>
            <a:r>
              <a:rPr lang="ja-JP" altLang="en-US" sz="1500" dirty="0">
                <a:sym typeface="Wingdings" panose="05000000000000000000" pitchFamily="2" charset="2"/>
              </a:rPr>
              <a:t>（</a:t>
            </a:r>
            <a:r>
              <a:rPr lang="en-US" altLang="ja-JP" sz="1500" dirty="0">
                <a:sym typeface="Wingdings" panose="05000000000000000000" pitchFamily="2" charset="2"/>
              </a:rPr>
              <a:t>Augmented Reality / </a:t>
            </a:r>
            <a:r>
              <a:rPr lang="ja-JP" altLang="en-US" sz="1500" dirty="0">
                <a:sym typeface="Wingdings" panose="05000000000000000000" pitchFamily="2" charset="2"/>
              </a:rPr>
              <a:t>拡張現実）</a:t>
            </a:r>
            <a:r>
              <a:rPr lang="ja-JP" altLang="en-US" sz="1500" dirty="0"/>
              <a:t>現実世界にデジタル情報を加えて表示させる技術</a:t>
            </a:r>
            <a:endParaRPr lang="en-US" altLang="ja-JP" sz="1500" dirty="0"/>
          </a:p>
          <a:p>
            <a:r>
              <a:rPr lang="en-US" altLang="ja-JP" sz="1500" dirty="0"/>
              <a:t>MR</a:t>
            </a:r>
            <a:r>
              <a:rPr lang="ja-JP" altLang="en-US" sz="1500" dirty="0"/>
              <a:t>（</a:t>
            </a:r>
            <a:r>
              <a:rPr lang="en-US" altLang="ja-JP" sz="1500" dirty="0"/>
              <a:t>Mixed Reality</a:t>
            </a:r>
            <a:r>
              <a:rPr lang="ja-JP" altLang="en-US" sz="1500" dirty="0"/>
              <a:t> </a:t>
            </a:r>
            <a:r>
              <a:rPr lang="en-US" altLang="ja-JP" sz="1500" dirty="0"/>
              <a:t>/ </a:t>
            </a:r>
            <a:r>
              <a:rPr lang="ja-JP" altLang="en-US" sz="1500" dirty="0"/>
              <a:t>複合現実）現実世界と仮想世界を融合させて利用する技術</a:t>
            </a:r>
            <a:endParaRPr lang="en-US" altLang="ja-JP" sz="15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</p:txBody>
      </p:sp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EA7CCB79-1B6B-2896-58C0-FD66AFCDC1C9}"/>
              </a:ext>
            </a:extLst>
          </p:cNvPr>
          <p:cNvSpPr/>
          <p:nvPr/>
        </p:nvSpPr>
        <p:spPr>
          <a:xfrm>
            <a:off x="8146608" y="2483014"/>
            <a:ext cx="2816050" cy="1069974"/>
          </a:xfrm>
          <a:prstGeom prst="wedgeEllipseCallout">
            <a:avLst>
              <a:gd name="adj1" fmla="val 32296"/>
              <a:gd name="adj2" fmla="val 88359"/>
            </a:avLst>
          </a:prstGeom>
          <a:noFill/>
          <a:ln w="254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dirty="0"/>
              <a:t>そうだったのか</a:t>
            </a:r>
            <a:r>
              <a:rPr kumimoji="1" lang="en-US" altLang="ja-JP" dirty="0"/>
              <a:t>!!</a:t>
            </a:r>
            <a:endParaRPr kumimoji="1" lang="ja-JP" altLang="en-US" dirty="0"/>
          </a:p>
        </p:txBody>
      </p:sp>
      <p:pic>
        <p:nvPicPr>
          <p:cNvPr id="10" name="図 9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3DEAF92E-4834-F307-B0BD-C1990CEA8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417" y="374967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66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C2337F-9D48-EEF0-A29C-E931B2F17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53" y="351200"/>
            <a:ext cx="11228089" cy="1325563"/>
          </a:xfrm>
        </p:spPr>
        <p:txBody>
          <a:bodyPr>
            <a:normAutofit/>
          </a:bodyPr>
          <a:lstStyle/>
          <a:p>
            <a:r>
              <a:rPr lang="en-US" altLang="ja-JP" dirty="0"/>
              <a:t>Web</a:t>
            </a:r>
            <a:r>
              <a:rPr lang="ja-JP" altLang="en-US" dirty="0"/>
              <a:t>デザインと</a:t>
            </a:r>
            <a:r>
              <a:rPr lang="en-US" altLang="ja-JP" dirty="0"/>
              <a:t>Web</a:t>
            </a:r>
            <a:r>
              <a:rPr lang="ja-JP" altLang="en-US" dirty="0"/>
              <a:t>技術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8DA828-075E-73C6-2BA2-71C8DF37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altLang="ja-JP" noProof="0" smtClean="0"/>
              <a:pPr/>
              <a:t>8</a:t>
            </a:fld>
            <a:endParaRPr lang="ja-JP" altLang="en-US" noProof="0"/>
          </a:p>
        </p:txBody>
      </p:sp>
      <p:sp>
        <p:nvSpPr>
          <p:cNvPr id="3" name="コンテンツ プレースホルダー 6">
            <a:extLst>
              <a:ext uri="{FF2B5EF4-FFF2-40B4-BE49-F238E27FC236}">
                <a16:creationId xmlns:a16="http://schemas.microsoft.com/office/drawing/2014/main" id="{0DCCAAA4-E892-8BF2-5658-7209FF65B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84892"/>
            <a:ext cx="6567388" cy="2170641"/>
          </a:xfrm>
        </p:spPr>
        <p:txBody>
          <a:bodyPr>
            <a:normAutofit/>
          </a:bodyPr>
          <a:lstStyle/>
          <a:p>
            <a:r>
              <a:rPr lang="en-US" altLang="ja-JP" sz="3200" dirty="0"/>
              <a:t>Web</a:t>
            </a:r>
            <a:r>
              <a:rPr lang="ja-JP" altLang="en-US" sz="3200" dirty="0"/>
              <a:t>デザイン</a:t>
            </a:r>
            <a:endParaRPr lang="en-US" altLang="ja-JP" sz="3200" dirty="0"/>
          </a:p>
          <a:p>
            <a:pPr lvl="1"/>
            <a:r>
              <a:rPr lang="en-US" altLang="ja-JP" sz="2800" dirty="0"/>
              <a:t>Web</a:t>
            </a:r>
            <a:r>
              <a:rPr lang="ja-JP" altLang="en-US" sz="2800" dirty="0"/>
              <a:t>サイトの視覚的なデザイン</a:t>
            </a:r>
            <a:endParaRPr lang="en-US" altLang="ja-JP" sz="2800" dirty="0"/>
          </a:p>
          <a:p>
            <a:r>
              <a:rPr lang="en-US" altLang="ja-JP" sz="3200" dirty="0"/>
              <a:t>Web</a:t>
            </a:r>
            <a:r>
              <a:rPr lang="ja-JP" altLang="en-US" sz="3200" dirty="0"/>
              <a:t>技術</a:t>
            </a:r>
            <a:endParaRPr lang="en-US" altLang="ja-JP" sz="3200" dirty="0"/>
          </a:p>
          <a:p>
            <a:pPr lvl="1"/>
            <a:r>
              <a:rPr lang="ja-JP" altLang="en-US" sz="2800" dirty="0"/>
              <a:t>ネットワークやサーバー制御</a:t>
            </a:r>
            <a:endParaRPr lang="en-US" altLang="ja-JP" sz="2800" dirty="0"/>
          </a:p>
        </p:txBody>
      </p:sp>
      <p:pic>
        <p:nvPicPr>
          <p:cNvPr id="5" name="図 4" descr="座る, ケーキ, テーブル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015F0797-3F30-B417-5C6A-86163401B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819" y="3843586"/>
            <a:ext cx="2545817" cy="2259729"/>
          </a:xfrm>
          <a:prstGeom prst="rect">
            <a:avLst/>
          </a:prstGeom>
        </p:spPr>
      </p:pic>
      <p:pic>
        <p:nvPicPr>
          <p:cNvPr id="8" name="図 7" descr="グラフィカル ユーザー インターフェイス が含まれている画像&#10;&#10;自動的に生成された説明">
            <a:extLst>
              <a:ext uri="{FF2B5EF4-FFF2-40B4-BE49-F238E27FC236}">
                <a16:creationId xmlns:a16="http://schemas.microsoft.com/office/drawing/2014/main" id="{AADA6974-9E3C-A69D-1146-2F104A254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814" y="3935631"/>
            <a:ext cx="2489786" cy="2001166"/>
          </a:xfrm>
          <a:prstGeom prst="rect">
            <a:avLst/>
          </a:prstGeom>
        </p:spPr>
      </p:pic>
      <p:sp>
        <p:nvSpPr>
          <p:cNvPr id="9" name="吹き出し: 円形 8">
            <a:extLst>
              <a:ext uri="{FF2B5EF4-FFF2-40B4-BE49-F238E27FC236}">
                <a16:creationId xmlns:a16="http://schemas.microsoft.com/office/drawing/2014/main" id="{8C52B24D-AD3A-BC18-B874-B9922980E395}"/>
              </a:ext>
            </a:extLst>
          </p:cNvPr>
          <p:cNvSpPr/>
          <p:nvPr/>
        </p:nvSpPr>
        <p:spPr>
          <a:xfrm>
            <a:off x="6569364" y="3031067"/>
            <a:ext cx="5173903" cy="920004"/>
          </a:xfrm>
          <a:prstGeom prst="wedgeEllipseCallout">
            <a:avLst>
              <a:gd name="adj1" fmla="val -61187"/>
              <a:gd name="adj2" fmla="val 32868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プログラマーのようなイメージ</a:t>
            </a:r>
            <a:endParaRPr kumimoji="1"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吹き出し: 円形 9">
            <a:extLst>
              <a:ext uri="{FF2B5EF4-FFF2-40B4-BE49-F238E27FC236}">
                <a16:creationId xmlns:a16="http://schemas.microsoft.com/office/drawing/2014/main" id="{82808DD0-5662-41CC-A886-A792DEA1AE69}"/>
              </a:ext>
            </a:extLst>
          </p:cNvPr>
          <p:cNvSpPr/>
          <p:nvPr/>
        </p:nvSpPr>
        <p:spPr>
          <a:xfrm>
            <a:off x="6558146" y="1818467"/>
            <a:ext cx="5227453" cy="920004"/>
          </a:xfrm>
          <a:prstGeom prst="wedgeEllipseCallout">
            <a:avLst>
              <a:gd name="adj1" fmla="val -61106"/>
              <a:gd name="adj2" fmla="val 32868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レイアウトセンスも必要</a:t>
            </a:r>
            <a:endParaRPr kumimoji="1"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EBD65C91-3885-E531-55B0-F9B0441A79EE}"/>
              </a:ext>
            </a:extLst>
          </p:cNvPr>
          <p:cNvSpPr txBox="1">
            <a:spLocks/>
          </p:cNvSpPr>
          <p:nvPr/>
        </p:nvSpPr>
        <p:spPr>
          <a:xfrm>
            <a:off x="1960635" y="6134101"/>
            <a:ext cx="1817940" cy="302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000" dirty="0">
                <a:solidFill>
                  <a:srgbClr val="92D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Web</a:t>
            </a:r>
            <a:r>
              <a:rPr lang="ja-JP" altLang="en-US" sz="2000" dirty="0">
                <a:solidFill>
                  <a:srgbClr val="92D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デザイン</a:t>
            </a:r>
            <a:endParaRPr lang="en-US" altLang="ja-JP" sz="2000" dirty="0">
              <a:solidFill>
                <a:srgbClr val="92D05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5E1D3311-17A7-203C-56F6-FB3DDF91EA9A}"/>
              </a:ext>
            </a:extLst>
          </p:cNvPr>
          <p:cNvSpPr txBox="1">
            <a:spLocks/>
          </p:cNvSpPr>
          <p:nvPr/>
        </p:nvSpPr>
        <p:spPr>
          <a:xfrm>
            <a:off x="6850135" y="6134101"/>
            <a:ext cx="1817940" cy="302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000" dirty="0">
                <a:solidFill>
                  <a:srgbClr val="92D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Web</a:t>
            </a:r>
            <a:r>
              <a:rPr lang="ja-JP" altLang="en-US" sz="2000" dirty="0">
                <a:solidFill>
                  <a:srgbClr val="92D05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技術</a:t>
            </a:r>
            <a:endParaRPr lang="en-US" altLang="ja-JP" sz="2000" dirty="0">
              <a:solidFill>
                <a:srgbClr val="92D05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3979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C2337F-9D48-EEF0-A29C-E931B2F17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53" y="351200"/>
            <a:ext cx="11228089" cy="1325563"/>
          </a:xfrm>
        </p:spPr>
        <p:txBody>
          <a:bodyPr>
            <a:normAutofit/>
          </a:bodyPr>
          <a:lstStyle/>
          <a:p>
            <a:r>
              <a:rPr lang="en-US" altLang="ja-JP" dirty="0"/>
              <a:t>Web</a:t>
            </a:r>
            <a:r>
              <a:rPr lang="ja-JP" altLang="en-US" dirty="0"/>
              <a:t>における現在のトレンド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8DA828-075E-73C6-2BA2-71C8DF37E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altLang="ja-JP" noProof="0" smtClean="0"/>
              <a:pPr/>
              <a:t>9</a:t>
            </a:fld>
            <a:endParaRPr lang="ja-JP" altLang="en-US" noProof="0"/>
          </a:p>
        </p:txBody>
      </p:sp>
      <p:sp>
        <p:nvSpPr>
          <p:cNvPr id="3" name="コンテンツ プレースホルダー 6">
            <a:extLst>
              <a:ext uri="{FF2B5EF4-FFF2-40B4-BE49-F238E27FC236}">
                <a16:creationId xmlns:a16="http://schemas.microsoft.com/office/drawing/2014/main" id="{0DCCAAA4-E892-8BF2-5658-7209FF65B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84892"/>
            <a:ext cx="5854361" cy="1679575"/>
          </a:xfrm>
        </p:spPr>
        <p:txBody>
          <a:bodyPr>
            <a:normAutofit lnSpcReduction="10000"/>
          </a:bodyPr>
          <a:lstStyle/>
          <a:p>
            <a:r>
              <a:rPr lang="ja-JP" altLang="en-US" sz="3600" dirty="0"/>
              <a:t>モバイル端末での表示と</a:t>
            </a:r>
            <a:r>
              <a:rPr lang="en-US" altLang="ja-JP" sz="3600" dirty="0"/>
              <a:t>UI</a:t>
            </a:r>
          </a:p>
          <a:p>
            <a:r>
              <a:rPr lang="ja-JP" altLang="en-US" sz="3600" dirty="0"/>
              <a:t>ネットゲームの表示と</a:t>
            </a:r>
            <a:r>
              <a:rPr lang="en-US" altLang="ja-JP" sz="3600" dirty="0"/>
              <a:t>UI</a:t>
            </a:r>
          </a:p>
          <a:p>
            <a:r>
              <a:rPr lang="ja-JP" altLang="en-US" sz="3600" dirty="0"/>
              <a:t>動画との連携</a:t>
            </a:r>
            <a:endParaRPr lang="en-US" altLang="ja-JP" sz="3600" dirty="0"/>
          </a:p>
        </p:txBody>
      </p:sp>
      <p:pic>
        <p:nvPicPr>
          <p:cNvPr id="5" name="図 4" descr="電子機器, モニター, メーター, 携帯電話 が含まれている画像&#10;&#10;自動的に生成された説明">
            <a:extLst>
              <a:ext uri="{FF2B5EF4-FFF2-40B4-BE49-F238E27FC236}">
                <a16:creationId xmlns:a16="http://schemas.microsoft.com/office/drawing/2014/main" id="{390188DC-14DB-1F93-A549-BDE7B8098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28" y="3735830"/>
            <a:ext cx="1778379" cy="2586733"/>
          </a:xfrm>
          <a:prstGeom prst="rect">
            <a:avLst/>
          </a:prstGeom>
        </p:spPr>
      </p:pic>
      <p:pic>
        <p:nvPicPr>
          <p:cNvPr id="8" name="図 7" descr="モニター画面に映るアニメ&#10;&#10;中程度の精度で自動的に生成された説明">
            <a:extLst>
              <a:ext uri="{FF2B5EF4-FFF2-40B4-BE49-F238E27FC236}">
                <a16:creationId xmlns:a16="http://schemas.microsoft.com/office/drawing/2014/main" id="{F2F14277-D8E1-E300-8944-7CBB2CD3D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1" y="3564467"/>
            <a:ext cx="3189659" cy="2878667"/>
          </a:xfrm>
          <a:prstGeom prst="rect">
            <a:avLst/>
          </a:prstGeom>
        </p:spPr>
      </p:pic>
      <p:sp>
        <p:nvSpPr>
          <p:cNvPr id="9" name="吹き出し: 円形 8">
            <a:extLst>
              <a:ext uri="{FF2B5EF4-FFF2-40B4-BE49-F238E27FC236}">
                <a16:creationId xmlns:a16="http://schemas.microsoft.com/office/drawing/2014/main" id="{FBD9B3D5-6942-8B6F-7E63-AD647E4BC475}"/>
              </a:ext>
            </a:extLst>
          </p:cNvPr>
          <p:cNvSpPr/>
          <p:nvPr/>
        </p:nvSpPr>
        <p:spPr>
          <a:xfrm>
            <a:off x="5880100" y="1713529"/>
            <a:ext cx="3805766" cy="1487087"/>
          </a:xfrm>
          <a:prstGeom prst="wedgeEllipseCallout">
            <a:avLst>
              <a:gd name="adj1" fmla="val -45931"/>
              <a:gd name="adj2" fmla="val 70629"/>
            </a:avLst>
          </a:prstGeom>
          <a:noFill/>
          <a:ln w="1905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へいへい～ほ～</a:t>
            </a:r>
            <a:r>
              <a:rPr kumimoji="1"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!!</a:t>
            </a:r>
          </a:p>
          <a:p>
            <a:pPr algn="ctr"/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有名</a:t>
            </a:r>
            <a:r>
              <a:rPr kumimoji="1"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YouTuber</a:t>
            </a:r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</a:t>
            </a:r>
            <a:endParaRPr kumimoji="1"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ブログも書くんだぜ</a:t>
            </a:r>
            <a:r>
              <a:rPr kumimoji="1"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!!</a:t>
            </a:r>
          </a:p>
        </p:txBody>
      </p:sp>
      <p:pic>
        <p:nvPicPr>
          <p:cNvPr id="13" name="図 12" descr="クマ, 猫, 挿絵 が含まれている画像&#10;&#10;自動的に生成された説明">
            <a:extLst>
              <a:ext uri="{FF2B5EF4-FFF2-40B4-BE49-F238E27FC236}">
                <a16:creationId xmlns:a16="http://schemas.microsoft.com/office/drawing/2014/main" id="{C770C010-4329-A963-BF94-0D1554ECE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229" y="3977089"/>
            <a:ext cx="1609093" cy="2334763"/>
          </a:xfrm>
          <a:prstGeom prst="rect">
            <a:avLst/>
          </a:prstGeom>
        </p:spPr>
      </p:pic>
      <p:sp>
        <p:nvSpPr>
          <p:cNvPr id="14" name="吹き出し: 円形 13">
            <a:extLst>
              <a:ext uri="{FF2B5EF4-FFF2-40B4-BE49-F238E27FC236}">
                <a16:creationId xmlns:a16="http://schemas.microsoft.com/office/drawing/2014/main" id="{47FD9080-3580-E18B-4E0B-8492CBF8F789}"/>
              </a:ext>
            </a:extLst>
          </p:cNvPr>
          <p:cNvSpPr/>
          <p:nvPr/>
        </p:nvSpPr>
        <p:spPr>
          <a:xfrm>
            <a:off x="8951222" y="3481945"/>
            <a:ext cx="2932046" cy="1069223"/>
          </a:xfrm>
          <a:prstGeom prst="wedgeEllipseCallout">
            <a:avLst>
              <a:gd name="adj1" fmla="val -56643"/>
              <a:gd name="adj2" fmla="val 64090"/>
            </a:avLst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こんな人知らんよ</a:t>
            </a:r>
            <a:r>
              <a:rPr kumimoji="1" lang="en-US" altLang="ja-JP" dirty="0">
                <a:solidFill>
                  <a:schemeClr val="accent1">
                    <a:lumMod val="20000"/>
                    <a:lumOff val="8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6256355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112_TF89338750_Win32" id="{8F160600-0E67-4455-A1DA-B840C2700263}" vid="{A05EF677-6864-4912-B7C1-AA954903274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d013449a-2fbc-4437-b98a-a8c9951cc8d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AB498736E242924FBE32BFABB3F5F5FF" ma:contentTypeVersion="8" ma:contentTypeDescription="新しいドキュメントを作成します。" ma:contentTypeScope="" ma:versionID="779520e73f6a361a43f4d4aaf718df8f">
  <xsd:schema xmlns:xsd="http://www.w3.org/2001/XMLSchema" xmlns:xs="http://www.w3.org/2001/XMLSchema" xmlns:p="http://schemas.microsoft.com/office/2006/metadata/properties" xmlns:ns3="d013449a-2fbc-4437-b98a-a8c9951cc8d8" targetNamespace="http://schemas.microsoft.com/office/2006/metadata/properties" ma:root="true" ma:fieldsID="360a3dbcdc691c2326fbc755a0411957" ns3:_="">
    <xsd:import namespace="d013449a-2fbc-4437-b98a-a8c9951cc8d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13449a-2fbc-4437-b98a-a8c9951cc8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919F73-B6C2-4A43-95E2-833EC48925FE}">
  <ds:schemaRefs>
    <ds:schemaRef ds:uri="d013449a-2fbc-4437-b98a-a8c9951cc8d8"/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F9386F4-87A2-4F46-B918-D34295996A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13449a-2fbc-4437-b98a-a8c9951cc8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{D4A19F59-A5BB-4AD0-B673-D42EBB9CAA7B}tf89338750_win32</Template>
  <TotalTime>807</TotalTime>
  <Words>926</Words>
  <Application>Microsoft Office PowerPoint</Application>
  <PresentationFormat>ワイド画面</PresentationFormat>
  <Paragraphs>145</Paragraphs>
  <Slides>18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4" baseType="lpstr">
      <vt:lpstr>HGPｺﾞｼｯｸE</vt:lpstr>
      <vt:lpstr>HGP創英角ﾎﾟｯﾌﾟ体</vt:lpstr>
      <vt:lpstr>Meiryo UI</vt:lpstr>
      <vt:lpstr>Arial</vt:lpstr>
      <vt:lpstr>Wingdings</vt:lpstr>
      <vt:lpstr>GradientUnivers</vt:lpstr>
      <vt:lpstr>専門演習説明</vt:lpstr>
      <vt:lpstr>メディアデザイン研究室</vt:lpstr>
      <vt:lpstr>授業実施方法</vt:lpstr>
      <vt:lpstr>授業計画</vt:lpstr>
      <vt:lpstr>CG・Web分野</vt:lpstr>
      <vt:lpstr>CGの開発方法</vt:lpstr>
      <vt:lpstr>CGの作成方法の利点・欠点</vt:lpstr>
      <vt:lpstr>WebデザインとWeb技術</vt:lpstr>
      <vt:lpstr>Webにおける現在のトレンド</vt:lpstr>
      <vt:lpstr>CG・Web分野研究室の教員</vt:lpstr>
      <vt:lpstr>松下孝太郎（マツシタコウタロウ）</vt:lpstr>
      <vt:lpstr>中島 淳（ナカジマ キヨシ）</vt:lpstr>
      <vt:lpstr>授業ピックアップ!! ～ お勧めの授業 ～</vt:lpstr>
      <vt:lpstr>お知らせ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総合情報学概論</dc:title>
  <dc:creator>松下　孝太郎</dc:creator>
  <cp:lastModifiedBy>松下　孝太郎</cp:lastModifiedBy>
  <cp:revision>217</cp:revision>
  <dcterms:created xsi:type="dcterms:W3CDTF">2023-03-08T13:58:17Z</dcterms:created>
  <dcterms:modified xsi:type="dcterms:W3CDTF">2024-06-18T04:38:53Z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0x010100AB498736E242924FBE32BFABB3F5F5FF</vt:lpwstr>
  </property>
</Properties>
</file>