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2"/>
  </p:notesMasterIdLst>
  <p:handoutMasterIdLst>
    <p:handoutMasterId r:id="rId43"/>
  </p:handoutMasterIdLst>
  <p:sldIdLst>
    <p:sldId id="306" r:id="rId5"/>
    <p:sldId id="340" r:id="rId6"/>
    <p:sldId id="324" r:id="rId7"/>
    <p:sldId id="350" r:id="rId8"/>
    <p:sldId id="358" r:id="rId9"/>
    <p:sldId id="320" r:id="rId10"/>
    <p:sldId id="329" r:id="rId11"/>
    <p:sldId id="357" r:id="rId12"/>
    <p:sldId id="325" r:id="rId13"/>
    <p:sldId id="330" r:id="rId14"/>
    <p:sldId id="328" r:id="rId15"/>
    <p:sldId id="337" r:id="rId16"/>
    <p:sldId id="346" r:id="rId17"/>
    <p:sldId id="349" r:id="rId18"/>
    <p:sldId id="353" r:id="rId19"/>
    <p:sldId id="348" r:id="rId20"/>
    <p:sldId id="347" r:id="rId21"/>
    <p:sldId id="360" r:id="rId22"/>
    <p:sldId id="359" r:id="rId23"/>
    <p:sldId id="309" r:id="rId24"/>
    <p:sldId id="321" r:id="rId25"/>
    <p:sldId id="322" r:id="rId26"/>
    <p:sldId id="318" r:id="rId27"/>
    <p:sldId id="354" r:id="rId28"/>
    <p:sldId id="344" r:id="rId29"/>
    <p:sldId id="351" r:id="rId30"/>
    <p:sldId id="345" r:id="rId31"/>
    <p:sldId id="342" r:id="rId32"/>
    <p:sldId id="323" r:id="rId33"/>
    <p:sldId id="332" r:id="rId34"/>
    <p:sldId id="333" r:id="rId35"/>
    <p:sldId id="334" r:id="rId36"/>
    <p:sldId id="338" r:id="rId37"/>
    <p:sldId id="356" r:id="rId38"/>
    <p:sldId id="355" r:id="rId39"/>
    <p:sldId id="339" r:id="rId40"/>
    <p:sldId id="361" r:id="rId41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0066"/>
    <a:srgbClr val="FF33CC"/>
    <a:srgbClr val="FF00FF"/>
    <a:srgbClr val="FF66FF"/>
    <a:srgbClr val="FF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4967" autoAdjust="0"/>
  </p:normalViewPr>
  <p:slideViewPr>
    <p:cSldViewPr snapToGrid="0">
      <p:cViewPr varScale="1">
        <p:scale>
          <a:sx n="113" d="100"/>
          <a:sy n="113" d="100"/>
        </p:scale>
        <p:origin x="405" y="57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64"/>
    </p:cViewPr>
  </p:sorterViewPr>
  <p:notesViewPr>
    <p:cSldViewPr snapToGrid="0">
      <p:cViewPr varScale="1">
        <p:scale>
          <a:sx n="88" d="100"/>
          <a:sy n="88" d="100"/>
        </p:scale>
        <p:origin x="37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44583-46F4-4FEB-A7BB-020E76C16BF2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09A99769-79D2-4FEA-9806-3682D7CD1896}">
      <dgm:prSet phldrT="[テキスト]"/>
      <dgm:spPr/>
      <dgm:t>
        <a:bodyPr/>
        <a:lstStyle/>
        <a:p>
          <a:r>
            <a:rPr kumimoji="1" lang="ja-JP" altLang="en-US" dirty="0"/>
            <a:t>メディアデザイン研究室</a:t>
          </a:r>
        </a:p>
      </dgm:t>
    </dgm:pt>
    <dgm:pt modelId="{27CE548E-3C75-439F-BFB4-2F211F37D566}" type="parTrans" cxnId="{C767FD0D-1DDC-4938-8757-EAB1A9B1451D}">
      <dgm:prSet/>
      <dgm:spPr/>
      <dgm:t>
        <a:bodyPr/>
        <a:lstStyle/>
        <a:p>
          <a:endParaRPr kumimoji="1" lang="ja-JP" altLang="en-US"/>
        </a:p>
      </dgm:t>
    </dgm:pt>
    <dgm:pt modelId="{05FC8663-60E7-48F3-9DA3-0FE8A0C7DD43}" type="sibTrans" cxnId="{C767FD0D-1DDC-4938-8757-EAB1A9B1451D}">
      <dgm:prSet/>
      <dgm:spPr/>
      <dgm:t>
        <a:bodyPr/>
        <a:lstStyle/>
        <a:p>
          <a:endParaRPr kumimoji="1" lang="ja-JP" altLang="en-US"/>
        </a:p>
      </dgm:t>
    </dgm:pt>
    <dgm:pt modelId="{D95CA55E-4643-423F-8C14-89CA177C1CEC}">
      <dgm:prSet phldrT="[テキスト]"/>
      <dgm:spPr/>
      <dgm:t>
        <a:bodyPr/>
        <a:lstStyle/>
        <a:p>
          <a:r>
            <a:rPr kumimoji="1" lang="ja-JP" altLang="en-US" dirty="0"/>
            <a:t>メディア文化研究室</a:t>
          </a:r>
        </a:p>
      </dgm:t>
    </dgm:pt>
    <dgm:pt modelId="{8CABEBB3-26E1-4E80-B869-8B1FE33760F6}" type="parTrans" cxnId="{22697E0F-F0BC-445B-B975-4C1376F9D83A}">
      <dgm:prSet/>
      <dgm:spPr/>
      <dgm:t>
        <a:bodyPr/>
        <a:lstStyle/>
        <a:p>
          <a:endParaRPr kumimoji="1" lang="ja-JP" altLang="en-US"/>
        </a:p>
      </dgm:t>
    </dgm:pt>
    <dgm:pt modelId="{0417F19C-4001-475C-9620-02ED496E3EC8}" type="sibTrans" cxnId="{22697E0F-F0BC-445B-B975-4C1376F9D83A}">
      <dgm:prSet/>
      <dgm:spPr/>
      <dgm:t>
        <a:bodyPr/>
        <a:lstStyle/>
        <a:p>
          <a:endParaRPr kumimoji="1" lang="ja-JP" altLang="en-US"/>
        </a:p>
      </dgm:t>
    </dgm:pt>
    <dgm:pt modelId="{5C26806D-3553-4431-A53B-E6A79233A259}">
      <dgm:prSet phldrT="[テキスト]"/>
      <dgm:spPr/>
      <dgm:t>
        <a:bodyPr/>
        <a:lstStyle/>
        <a:p>
          <a:r>
            <a:rPr kumimoji="1" lang="ja-JP" altLang="en-US" dirty="0"/>
            <a:t>経営情報研究室</a:t>
          </a:r>
        </a:p>
      </dgm:t>
    </dgm:pt>
    <dgm:pt modelId="{7BAF4C7C-54C3-448F-A240-70243C5A2CC2}" type="parTrans" cxnId="{93809569-8D47-46E8-B87C-7DCF6B6ED756}">
      <dgm:prSet/>
      <dgm:spPr/>
      <dgm:t>
        <a:bodyPr/>
        <a:lstStyle/>
        <a:p>
          <a:endParaRPr kumimoji="1" lang="ja-JP" altLang="en-US"/>
        </a:p>
      </dgm:t>
    </dgm:pt>
    <dgm:pt modelId="{5FCCD1D3-B5C7-42D5-B4BE-C5D2F80908CD}" type="sibTrans" cxnId="{93809569-8D47-46E8-B87C-7DCF6B6ED756}">
      <dgm:prSet/>
      <dgm:spPr/>
      <dgm:t>
        <a:bodyPr/>
        <a:lstStyle/>
        <a:p>
          <a:endParaRPr kumimoji="1" lang="ja-JP" altLang="en-US"/>
        </a:p>
      </dgm:t>
    </dgm:pt>
    <dgm:pt modelId="{AB9A3A59-EE9A-4508-9D3C-1D73E36E63C1}">
      <dgm:prSet phldrT="[テキスト]"/>
      <dgm:spPr/>
      <dgm:t>
        <a:bodyPr/>
        <a:lstStyle/>
        <a:p>
          <a:r>
            <a:rPr kumimoji="1" lang="ja-JP" altLang="en-US" dirty="0"/>
            <a:t>心理学研究室</a:t>
          </a:r>
        </a:p>
      </dgm:t>
    </dgm:pt>
    <dgm:pt modelId="{7B3BC09F-6765-4742-AAF0-F9B8853E9918}" type="parTrans" cxnId="{BACC80A3-B12C-4E66-878F-A929636D524F}">
      <dgm:prSet/>
      <dgm:spPr/>
      <dgm:t>
        <a:bodyPr/>
        <a:lstStyle/>
        <a:p>
          <a:endParaRPr kumimoji="1" lang="ja-JP" altLang="en-US"/>
        </a:p>
      </dgm:t>
    </dgm:pt>
    <dgm:pt modelId="{B8121C33-A449-45FE-B781-8DD09B974812}" type="sibTrans" cxnId="{BACC80A3-B12C-4E66-878F-A929636D524F}">
      <dgm:prSet/>
      <dgm:spPr/>
      <dgm:t>
        <a:bodyPr/>
        <a:lstStyle/>
        <a:p>
          <a:endParaRPr kumimoji="1" lang="ja-JP" altLang="en-US"/>
        </a:p>
      </dgm:t>
    </dgm:pt>
    <dgm:pt modelId="{4CEA3925-DD88-47A7-80CA-F61F99128C28}" type="pres">
      <dgm:prSet presAssocID="{30B44583-46F4-4FEB-A7BB-020E76C16BF2}" presName="compositeShape" presStyleCnt="0">
        <dgm:presLayoutVars>
          <dgm:chMax val="7"/>
          <dgm:dir/>
          <dgm:resizeHandles val="exact"/>
        </dgm:presLayoutVars>
      </dgm:prSet>
      <dgm:spPr/>
    </dgm:pt>
    <dgm:pt modelId="{6569F3B1-AE61-4D03-AA93-ACADD21048CF}" type="pres">
      <dgm:prSet presAssocID="{09A99769-79D2-4FEA-9806-3682D7CD1896}" presName="circ1" presStyleLbl="vennNode1" presStyleIdx="0" presStyleCnt="4"/>
      <dgm:spPr/>
    </dgm:pt>
    <dgm:pt modelId="{9D0C3743-2244-4CCA-A106-472832703B06}" type="pres">
      <dgm:prSet presAssocID="{09A99769-79D2-4FEA-9806-3682D7CD189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C31B44A-EFB4-4C6E-A353-DC4DA42252B6}" type="pres">
      <dgm:prSet presAssocID="{D95CA55E-4643-423F-8C14-89CA177C1CEC}" presName="circ2" presStyleLbl="vennNode1" presStyleIdx="1" presStyleCnt="4"/>
      <dgm:spPr/>
    </dgm:pt>
    <dgm:pt modelId="{292BFBF7-C74B-495F-97F1-876DB43DC221}" type="pres">
      <dgm:prSet presAssocID="{D95CA55E-4643-423F-8C14-89CA177C1CE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1FB23E-0319-47ED-BE41-DD1F5EAE49EB}" type="pres">
      <dgm:prSet presAssocID="{5C26806D-3553-4431-A53B-E6A79233A259}" presName="circ3" presStyleLbl="vennNode1" presStyleIdx="2" presStyleCnt="4"/>
      <dgm:spPr/>
    </dgm:pt>
    <dgm:pt modelId="{93F0EE58-844F-4075-90EE-D88B859641D1}" type="pres">
      <dgm:prSet presAssocID="{5C26806D-3553-4431-A53B-E6A79233A25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4CE92A6-F5B1-401D-A955-9AD6B0F07291}" type="pres">
      <dgm:prSet presAssocID="{AB9A3A59-EE9A-4508-9D3C-1D73E36E63C1}" presName="circ4" presStyleLbl="vennNode1" presStyleIdx="3" presStyleCnt="4"/>
      <dgm:spPr/>
    </dgm:pt>
    <dgm:pt modelId="{1EA4FCEB-8F48-4F6A-BEF6-1C2E2DC0848C}" type="pres">
      <dgm:prSet presAssocID="{AB9A3A59-EE9A-4508-9D3C-1D73E36E63C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767FD0D-1DDC-4938-8757-EAB1A9B1451D}" srcId="{30B44583-46F4-4FEB-A7BB-020E76C16BF2}" destId="{09A99769-79D2-4FEA-9806-3682D7CD1896}" srcOrd="0" destOrd="0" parTransId="{27CE548E-3C75-439F-BFB4-2F211F37D566}" sibTransId="{05FC8663-60E7-48F3-9DA3-0FE8A0C7DD43}"/>
    <dgm:cxn modelId="{7E115A0F-9D18-48A4-A218-848F20DC65CF}" type="presOf" srcId="{D95CA55E-4643-423F-8C14-89CA177C1CEC}" destId="{FC31B44A-EFB4-4C6E-A353-DC4DA42252B6}" srcOrd="0" destOrd="0" presId="urn:microsoft.com/office/officeart/2005/8/layout/venn1"/>
    <dgm:cxn modelId="{22697E0F-F0BC-445B-B975-4C1376F9D83A}" srcId="{30B44583-46F4-4FEB-A7BB-020E76C16BF2}" destId="{D95CA55E-4643-423F-8C14-89CA177C1CEC}" srcOrd="1" destOrd="0" parTransId="{8CABEBB3-26E1-4E80-B869-8B1FE33760F6}" sibTransId="{0417F19C-4001-475C-9620-02ED496E3EC8}"/>
    <dgm:cxn modelId="{42739115-B16C-4731-BC02-BD1E67E8D69E}" type="presOf" srcId="{AB9A3A59-EE9A-4508-9D3C-1D73E36E63C1}" destId="{B4CE92A6-F5B1-401D-A955-9AD6B0F07291}" srcOrd="0" destOrd="0" presId="urn:microsoft.com/office/officeart/2005/8/layout/venn1"/>
    <dgm:cxn modelId="{A213201F-3A57-4095-8E1E-52486994D607}" type="presOf" srcId="{AB9A3A59-EE9A-4508-9D3C-1D73E36E63C1}" destId="{1EA4FCEB-8F48-4F6A-BEF6-1C2E2DC0848C}" srcOrd="1" destOrd="0" presId="urn:microsoft.com/office/officeart/2005/8/layout/venn1"/>
    <dgm:cxn modelId="{93809569-8D47-46E8-B87C-7DCF6B6ED756}" srcId="{30B44583-46F4-4FEB-A7BB-020E76C16BF2}" destId="{5C26806D-3553-4431-A53B-E6A79233A259}" srcOrd="2" destOrd="0" parTransId="{7BAF4C7C-54C3-448F-A240-70243C5A2CC2}" sibTransId="{5FCCD1D3-B5C7-42D5-B4BE-C5D2F80908CD}"/>
    <dgm:cxn modelId="{DE2ECB84-96E4-4DE6-B1E5-52801EEFE0D1}" type="presOf" srcId="{09A99769-79D2-4FEA-9806-3682D7CD1896}" destId="{6569F3B1-AE61-4D03-AA93-ACADD21048CF}" srcOrd="0" destOrd="0" presId="urn:microsoft.com/office/officeart/2005/8/layout/venn1"/>
    <dgm:cxn modelId="{BACC80A3-B12C-4E66-878F-A929636D524F}" srcId="{30B44583-46F4-4FEB-A7BB-020E76C16BF2}" destId="{AB9A3A59-EE9A-4508-9D3C-1D73E36E63C1}" srcOrd="3" destOrd="0" parTransId="{7B3BC09F-6765-4742-AAF0-F9B8853E9918}" sibTransId="{B8121C33-A449-45FE-B781-8DD09B974812}"/>
    <dgm:cxn modelId="{0291A2A6-7D41-4345-AA1B-1AB12AA6A320}" type="presOf" srcId="{5C26806D-3553-4431-A53B-E6A79233A259}" destId="{93F0EE58-844F-4075-90EE-D88B859641D1}" srcOrd="1" destOrd="0" presId="urn:microsoft.com/office/officeart/2005/8/layout/venn1"/>
    <dgm:cxn modelId="{A8E6A0B8-7ACD-4E16-ACDE-157E5127BF5B}" type="presOf" srcId="{09A99769-79D2-4FEA-9806-3682D7CD1896}" destId="{9D0C3743-2244-4CCA-A106-472832703B06}" srcOrd="1" destOrd="0" presId="urn:microsoft.com/office/officeart/2005/8/layout/venn1"/>
    <dgm:cxn modelId="{6FA325B9-8AA8-4E0D-BAF1-90764ED296D0}" type="presOf" srcId="{30B44583-46F4-4FEB-A7BB-020E76C16BF2}" destId="{4CEA3925-DD88-47A7-80CA-F61F99128C28}" srcOrd="0" destOrd="0" presId="urn:microsoft.com/office/officeart/2005/8/layout/venn1"/>
    <dgm:cxn modelId="{BD2249D8-376B-479A-8DC9-91D3EC9C714C}" type="presOf" srcId="{5C26806D-3553-4431-A53B-E6A79233A259}" destId="{DD1FB23E-0319-47ED-BE41-DD1F5EAE49EB}" srcOrd="0" destOrd="0" presId="urn:microsoft.com/office/officeart/2005/8/layout/venn1"/>
    <dgm:cxn modelId="{88D51EDF-2CED-4369-A977-4B145925B3DD}" type="presOf" srcId="{D95CA55E-4643-423F-8C14-89CA177C1CEC}" destId="{292BFBF7-C74B-495F-97F1-876DB43DC221}" srcOrd="1" destOrd="0" presId="urn:microsoft.com/office/officeart/2005/8/layout/venn1"/>
    <dgm:cxn modelId="{6F474C98-668B-49A1-8F22-D81C44277D0B}" type="presParOf" srcId="{4CEA3925-DD88-47A7-80CA-F61F99128C28}" destId="{6569F3B1-AE61-4D03-AA93-ACADD21048CF}" srcOrd="0" destOrd="0" presId="urn:microsoft.com/office/officeart/2005/8/layout/venn1"/>
    <dgm:cxn modelId="{299E8FC7-6C8C-4EB4-AE64-1C2020746C67}" type="presParOf" srcId="{4CEA3925-DD88-47A7-80CA-F61F99128C28}" destId="{9D0C3743-2244-4CCA-A106-472832703B06}" srcOrd="1" destOrd="0" presId="urn:microsoft.com/office/officeart/2005/8/layout/venn1"/>
    <dgm:cxn modelId="{11EAEFDC-F60F-46A0-97D9-9735DDC64854}" type="presParOf" srcId="{4CEA3925-DD88-47A7-80CA-F61F99128C28}" destId="{FC31B44A-EFB4-4C6E-A353-DC4DA42252B6}" srcOrd="2" destOrd="0" presId="urn:microsoft.com/office/officeart/2005/8/layout/venn1"/>
    <dgm:cxn modelId="{013A96DF-C570-402E-AFC4-EAEAF863C067}" type="presParOf" srcId="{4CEA3925-DD88-47A7-80CA-F61F99128C28}" destId="{292BFBF7-C74B-495F-97F1-876DB43DC221}" srcOrd="3" destOrd="0" presId="urn:microsoft.com/office/officeart/2005/8/layout/venn1"/>
    <dgm:cxn modelId="{BB3EEA26-393D-42B3-AC15-D3EA328685AA}" type="presParOf" srcId="{4CEA3925-DD88-47A7-80CA-F61F99128C28}" destId="{DD1FB23E-0319-47ED-BE41-DD1F5EAE49EB}" srcOrd="4" destOrd="0" presId="urn:microsoft.com/office/officeart/2005/8/layout/venn1"/>
    <dgm:cxn modelId="{14B41FA2-E323-40B4-A09D-A52ADCC694A2}" type="presParOf" srcId="{4CEA3925-DD88-47A7-80CA-F61F99128C28}" destId="{93F0EE58-844F-4075-90EE-D88B859641D1}" srcOrd="5" destOrd="0" presId="urn:microsoft.com/office/officeart/2005/8/layout/venn1"/>
    <dgm:cxn modelId="{4312F660-4E96-4DCB-ABA0-7C0805B17D74}" type="presParOf" srcId="{4CEA3925-DD88-47A7-80CA-F61F99128C28}" destId="{B4CE92A6-F5B1-401D-A955-9AD6B0F07291}" srcOrd="6" destOrd="0" presId="urn:microsoft.com/office/officeart/2005/8/layout/venn1"/>
    <dgm:cxn modelId="{AC7E3951-5360-4DEB-9AC6-A879DD63FDF5}" type="presParOf" srcId="{4CEA3925-DD88-47A7-80CA-F61F99128C28}" destId="{1EA4FCEB-8F48-4F6A-BEF6-1C2E2DC0848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9F3B1-AE61-4D03-AA93-ACADD21048CF}">
      <dsp:nvSpPr>
        <dsp:cNvPr id="0" name=""/>
        <dsp:cNvSpPr/>
      </dsp:nvSpPr>
      <dsp:spPr>
        <a:xfrm>
          <a:off x="2305811" y="44746"/>
          <a:ext cx="2326809" cy="232680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/>
            <a:t>メディアデザイン研究室</a:t>
          </a:r>
        </a:p>
      </dsp:txBody>
      <dsp:txXfrm>
        <a:off x="2574289" y="357970"/>
        <a:ext cx="1789853" cy="738314"/>
      </dsp:txXfrm>
    </dsp:sp>
    <dsp:sp modelId="{FC31B44A-EFB4-4C6E-A353-DC4DA42252B6}">
      <dsp:nvSpPr>
        <dsp:cNvPr id="0" name=""/>
        <dsp:cNvSpPr/>
      </dsp:nvSpPr>
      <dsp:spPr>
        <a:xfrm>
          <a:off x="3334977" y="1073911"/>
          <a:ext cx="2326809" cy="2326809"/>
        </a:xfrm>
        <a:prstGeom prst="ellipse">
          <a:avLst/>
        </a:prstGeom>
        <a:solidFill>
          <a:schemeClr val="accent4">
            <a:alpha val="50000"/>
            <a:hueOff val="6056297"/>
            <a:satOff val="0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/>
            <a:t>メディア文化研究室</a:t>
          </a:r>
        </a:p>
      </dsp:txBody>
      <dsp:txXfrm>
        <a:off x="4587874" y="1342389"/>
        <a:ext cx="894926" cy="1789853"/>
      </dsp:txXfrm>
    </dsp:sp>
    <dsp:sp modelId="{DD1FB23E-0319-47ED-BE41-DD1F5EAE49EB}">
      <dsp:nvSpPr>
        <dsp:cNvPr id="0" name=""/>
        <dsp:cNvSpPr/>
      </dsp:nvSpPr>
      <dsp:spPr>
        <a:xfrm>
          <a:off x="2305811" y="2103077"/>
          <a:ext cx="2326809" cy="2326809"/>
        </a:xfrm>
        <a:prstGeom prst="ellipse">
          <a:avLst/>
        </a:prstGeom>
        <a:solidFill>
          <a:schemeClr val="accent4">
            <a:alpha val="50000"/>
            <a:hueOff val="12112594"/>
            <a:satOff val="0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/>
            <a:t>経営情報研究室</a:t>
          </a:r>
        </a:p>
      </dsp:txBody>
      <dsp:txXfrm>
        <a:off x="2574289" y="3378347"/>
        <a:ext cx="1789853" cy="738314"/>
      </dsp:txXfrm>
    </dsp:sp>
    <dsp:sp modelId="{B4CE92A6-F5B1-401D-A955-9AD6B0F07291}">
      <dsp:nvSpPr>
        <dsp:cNvPr id="0" name=""/>
        <dsp:cNvSpPr/>
      </dsp:nvSpPr>
      <dsp:spPr>
        <a:xfrm>
          <a:off x="1276646" y="1073911"/>
          <a:ext cx="2326809" cy="2326809"/>
        </a:xfrm>
        <a:prstGeom prst="ellipse">
          <a:avLst/>
        </a:prstGeom>
        <a:solidFill>
          <a:schemeClr val="accent4">
            <a:alpha val="50000"/>
            <a:hueOff val="18168891"/>
            <a:satOff val="0"/>
            <a:lumOff val="-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/>
            <a:t>心理学研究室</a:t>
          </a:r>
        </a:p>
      </dsp:txBody>
      <dsp:txXfrm>
        <a:off x="1455631" y="1342389"/>
        <a:ext cx="894926" cy="1789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EF2F8C2F-F18B-416A-9BF5-6CC55DEEA6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6CB2CD-1346-41CA-9BAE-855AB24A13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C9271-C022-4E13-AD60-2A9227259C58}" type="datetime1">
              <a:rPr kumimoji="1"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2024/5/31</a:t>
            </a:fld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5BD6E2-A1D4-4739-AE23-2DEF58456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4C4AB44-B24B-4D35-8075-0DCA3C05C4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F16E0-6BAC-47A5-B979-3F92122B9D18}" type="slidenum">
              <a:rPr kumimoji="1"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58532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B7E818B-8C59-4114-849F-385355C4F7B3}" type="datetime1">
              <a:rPr lang="ja-JP" altLang="en-US" smtClean="0"/>
              <a:pPr/>
              <a:t>2024/5/31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5939589-3E79-4C82-AA4A-FE78234FAA59}" type="slidenum">
              <a:rPr lang="en-US" altLang="ja-JP" noProof="0" smtClean="0"/>
              <a:pPr/>
              <a:t>‹#›</a:t>
            </a:fld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30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46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703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96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29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4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172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76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070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41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166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541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269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グラフィック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グラフィック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グラフィック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グラフィック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グラフィック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グラフィック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プレースホルダー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7" name="コンテンツ プレースホルダー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cxnSp>
        <p:nvCxnSpPr>
          <p:cNvPr id="7" name="直線​​コネクタ(S)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長方形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図プレースホルダー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図プレースホルダー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1" name="図プレースホルダー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図プレースホルダー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32" name="図プレースホルダー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31" name="図プレースホルダー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30" name="図プレースホルダー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8" name="グラフィック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グラフィック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グラフィック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6" name="直線​​コネクタ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5" name="直線​​コネクタ(S)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8" name="直線​​コネクタ(S)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8" name="直線​​コネクタ(S)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2 スライド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グラフィック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グラフィック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グラフィック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のみ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図プレースホルダー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タイトル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グラフィック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グラフィック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グラフィック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クリックしてマスター タイトルのスタイルを編集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28600"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457200"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685800"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グラフィック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グラフィック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セクション ヘッダー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4" name="グラフィック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グラフィック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グラフィック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グラフィック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グラフィック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グラフィック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7" name="直線​​コネクタ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cxnSp>
        <p:nvCxnSpPr>
          <p:cNvPr id="7" name="直線​​コネクタ(S)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長方形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図プレースホルダー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タイトルとコンテンツ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 noProof="0"/>
              <a:t>20XX/9/3</a:t>
            </a:r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9" name="グラフィック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グラフィック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cxnSp>
        <p:nvCxnSpPr>
          <p:cNvPr id="8" name="直線​​コネクタ(S)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グラフィック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グラフィック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グラフィック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 noProof="0"/>
              <a:t>20XX/9/3</a:t>
            </a:r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8DA9DAA-006C-4F4B-980E-E3DF019B24E2}" type="slidenum">
              <a:rPr lang="en-US" altLang="ja-JP" noProof="0" smtClean="0"/>
              <a:pPr/>
              <a:t>‹#›</a:t>
            </a:fld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147" y="2129366"/>
            <a:ext cx="7145837" cy="1245277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7200" spc="400" dirty="0"/>
              <a:t>総合情報学概論</a:t>
            </a:r>
            <a:endParaRPr lang="ja-JP" altLang="en-US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147" y="3457958"/>
            <a:ext cx="7917197" cy="618743"/>
          </a:xfrm>
        </p:spPr>
        <p:txBody>
          <a:bodyPr rtlCol="0">
            <a:normAutofit/>
          </a:bodyPr>
          <a:lstStyle/>
          <a:p>
            <a:pPr algn="l" rtl="0"/>
            <a:r>
              <a:rPr lang="ja-JP" altLang="en-US" sz="3200" b="1" dirty="0">
                <a:solidFill>
                  <a:srgbClr val="FFFF00"/>
                </a:solidFill>
              </a:rPr>
              <a:t>情報メディア学系　メディアデザイン研究室</a:t>
            </a:r>
            <a:endParaRPr lang="en-US" altLang="ja-JP" sz="3200" b="1" dirty="0">
              <a:solidFill>
                <a:srgbClr val="FFFF00"/>
              </a:solidFill>
            </a:endParaRPr>
          </a:p>
          <a:p>
            <a:pPr algn="l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74B0ABC-05DC-3496-D46F-188272C6F9A4}"/>
              </a:ext>
            </a:extLst>
          </p:cNvPr>
          <p:cNvSpPr txBox="1">
            <a:spLocks/>
          </p:cNvSpPr>
          <p:nvPr/>
        </p:nvSpPr>
        <p:spPr>
          <a:xfrm>
            <a:off x="1438147" y="973667"/>
            <a:ext cx="2803652" cy="618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3600" spc="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2024</a:t>
            </a:r>
            <a:r>
              <a:rPr lang="ja-JP" altLang="en-US" sz="3600" spc="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年度</a:t>
            </a:r>
            <a:endParaRPr lang="ja-JP" alt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A0C2DC05-D0D6-DA30-951E-0D5791EB8F6E}"/>
              </a:ext>
            </a:extLst>
          </p:cNvPr>
          <p:cNvSpPr txBox="1">
            <a:spLocks/>
          </p:cNvSpPr>
          <p:nvPr/>
        </p:nvSpPr>
        <p:spPr>
          <a:xfrm>
            <a:off x="3699068" y="5169407"/>
            <a:ext cx="7416123" cy="61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solidFill>
                  <a:srgbClr val="0000FF"/>
                </a:solidFill>
              </a:rPr>
              <a:t>教授 松下孝太郎</a:t>
            </a:r>
          </a:p>
          <a:p>
            <a:endParaRPr lang="ja-JP" altLang="en-US" dirty="0"/>
          </a:p>
        </p:txBody>
      </p:sp>
      <p:pic>
        <p:nvPicPr>
          <p:cNvPr id="6" name="Picture 2" descr="東京情報大学">
            <a:extLst>
              <a:ext uri="{FF2B5EF4-FFF2-40B4-BE49-F238E27FC236}">
                <a16:creationId xmlns:a16="http://schemas.microsoft.com/office/drawing/2014/main" id="{235A6C10-D535-A20E-ABA0-81019148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304" y="523117"/>
            <a:ext cx="954346" cy="5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AA9F66D5-F524-5AD3-274B-781022FBC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183" y="517367"/>
            <a:ext cx="1059792" cy="533821"/>
          </a:xfrm>
          <a:prstGeom prst="rect">
            <a:avLst/>
          </a:prstGeom>
        </p:spPr>
      </p:pic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EF18FBB0-25AE-F799-C0A2-30B0FE53A192}"/>
              </a:ext>
            </a:extLst>
          </p:cNvPr>
          <p:cNvSpPr txBox="1">
            <a:spLocks/>
          </p:cNvSpPr>
          <p:nvPr/>
        </p:nvSpPr>
        <p:spPr>
          <a:xfrm>
            <a:off x="9199034" y="120362"/>
            <a:ext cx="2825012" cy="388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rgbClr val="92D050"/>
                </a:solidFill>
              </a:rPr>
              <a:t>学校法人 東京農業大学</a:t>
            </a:r>
            <a:endParaRPr lang="ja-JP" alt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>
            <a:normAutofit/>
          </a:bodyPr>
          <a:lstStyle/>
          <a:p>
            <a:pPr rtl="0"/>
            <a:r>
              <a:rPr lang="en-US" altLang="ja-JP" dirty="0"/>
              <a:t>Web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664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53" y="351200"/>
            <a:ext cx="11228089" cy="1325563"/>
          </a:xfrm>
        </p:spPr>
        <p:txBody>
          <a:bodyPr>
            <a:normAutofit/>
          </a:bodyPr>
          <a:lstStyle/>
          <a:p>
            <a:r>
              <a:rPr lang="en-US" altLang="ja-JP" dirty="0"/>
              <a:t>Web</a:t>
            </a:r>
            <a:r>
              <a:rPr lang="ja-JP" altLang="en-US" dirty="0"/>
              <a:t>デザインと</a:t>
            </a:r>
            <a:r>
              <a:rPr lang="en-US" altLang="ja-JP" dirty="0"/>
              <a:t>Web</a:t>
            </a:r>
            <a:r>
              <a:rPr lang="ja-JP" altLang="en-US" dirty="0"/>
              <a:t>技術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11</a:t>
            </a:fld>
            <a:endParaRPr lang="ja-JP" altLang="en-US" noProof="0"/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0DCCAAA4-E892-8BF2-5658-7209FF65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4892"/>
            <a:ext cx="6567388" cy="2170641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Web</a:t>
            </a:r>
            <a:r>
              <a:rPr lang="ja-JP" altLang="en-US" sz="3200" dirty="0"/>
              <a:t>デザイン</a:t>
            </a:r>
            <a:endParaRPr lang="en-US" altLang="ja-JP" sz="3200" dirty="0"/>
          </a:p>
          <a:p>
            <a:pPr lvl="1"/>
            <a:r>
              <a:rPr lang="en-US" altLang="ja-JP" sz="2800" dirty="0"/>
              <a:t>Web</a:t>
            </a:r>
            <a:r>
              <a:rPr lang="ja-JP" altLang="en-US" sz="2800" dirty="0"/>
              <a:t>サイトの視覚的なデザイン</a:t>
            </a:r>
            <a:endParaRPr lang="en-US" altLang="ja-JP" sz="2800" dirty="0"/>
          </a:p>
          <a:p>
            <a:r>
              <a:rPr lang="en-US" altLang="ja-JP" sz="3200" dirty="0"/>
              <a:t>Web</a:t>
            </a:r>
            <a:r>
              <a:rPr lang="ja-JP" altLang="en-US" sz="3200" dirty="0"/>
              <a:t>技術</a:t>
            </a:r>
            <a:endParaRPr lang="en-US" altLang="ja-JP" sz="3200" dirty="0"/>
          </a:p>
          <a:p>
            <a:pPr lvl="1"/>
            <a:r>
              <a:rPr lang="ja-JP" altLang="en-US" sz="2800" dirty="0"/>
              <a:t>ネットワークやサーバー制御</a:t>
            </a:r>
            <a:endParaRPr lang="en-US" altLang="ja-JP" sz="2800" dirty="0"/>
          </a:p>
        </p:txBody>
      </p:sp>
      <p:pic>
        <p:nvPicPr>
          <p:cNvPr id="5" name="図 4" descr="座る, ケーキ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015F0797-3F30-B417-5C6A-86163401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19" y="3843586"/>
            <a:ext cx="2545817" cy="2259729"/>
          </a:xfrm>
          <a:prstGeom prst="rect">
            <a:avLst/>
          </a:prstGeom>
        </p:spPr>
      </p:pic>
      <p:pic>
        <p:nvPicPr>
          <p:cNvPr id="8" name="図 7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ADA6974-9E3C-A69D-1146-2F104A25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14" y="3935631"/>
            <a:ext cx="2489786" cy="2001166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8C52B24D-AD3A-BC18-B874-B9922980E395}"/>
              </a:ext>
            </a:extLst>
          </p:cNvPr>
          <p:cNvSpPr/>
          <p:nvPr/>
        </p:nvSpPr>
        <p:spPr>
          <a:xfrm>
            <a:off x="6569364" y="3031067"/>
            <a:ext cx="5173903" cy="920004"/>
          </a:xfrm>
          <a:prstGeom prst="wedgeEllipseCallout">
            <a:avLst>
              <a:gd name="adj1" fmla="val -61187"/>
              <a:gd name="adj2" fmla="val 32868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プログラマーのようなイメージ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82808DD0-5662-41CC-A886-A792DEA1AE69}"/>
              </a:ext>
            </a:extLst>
          </p:cNvPr>
          <p:cNvSpPr/>
          <p:nvPr/>
        </p:nvSpPr>
        <p:spPr>
          <a:xfrm>
            <a:off x="6558146" y="1818467"/>
            <a:ext cx="5227453" cy="920004"/>
          </a:xfrm>
          <a:prstGeom prst="wedgeEllipseCallout">
            <a:avLst>
              <a:gd name="adj1" fmla="val -61106"/>
              <a:gd name="adj2" fmla="val 32868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レイアウトセンスも必要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EBD65C91-3885-E531-55B0-F9B0441A79EE}"/>
              </a:ext>
            </a:extLst>
          </p:cNvPr>
          <p:cNvSpPr txBox="1">
            <a:spLocks/>
          </p:cNvSpPr>
          <p:nvPr/>
        </p:nvSpPr>
        <p:spPr>
          <a:xfrm>
            <a:off x="1960635" y="6134101"/>
            <a:ext cx="1817940" cy="302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Web</a:t>
            </a:r>
            <a:r>
              <a:rPr lang="ja-JP" altLang="en-US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デザイン</a:t>
            </a:r>
            <a:endParaRPr lang="en-US" altLang="ja-JP" sz="2000" dirty="0">
              <a:solidFill>
                <a:srgbClr val="92D05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5E1D3311-17A7-203C-56F6-FB3DDF91EA9A}"/>
              </a:ext>
            </a:extLst>
          </p:cNvPr>
          <p:cNvSpPr txBox="1">
            <a:spLocks/>
          </p:cNvSpPr>
          <p:nvPr/>
        </p:nvSpPr>
        <p:spPr>
          <a:xfrm>
            <a:off x="6850135" y="6134101"/>
            <a:ext cx="1817940" cy="302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Web</a:t>
            </a:r>
            <a:r>
              <a:rPr lang="ja-JP" altLang="en-US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技術</a:t>
            </a:r>
            <a:endParaRPr lang="en-US" altLang="ja-JP" sz="2000" dirty="0">
              <a:solidFill>
                <a:srgbClr val="92D05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97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53" y="351200"/>
            <a:ext cx="11228089" cy="1325563"/>
          </a:xfrm>
        </p:spPr>
        <p:txBody>
          <a:bodyPr>
            <a:normAutofit/>
          </a:bodyPr>
          <a:lstStyle/>
          <a:p>
            <a:r>
              <a:rPr lang="en-US" altLang="ja-JP" dirty="0"/>
              <a:t>Web</a:t>
            </a:r>
            <a:r>
              <a:rPr lang="ja-JP" altLang="en-US" dirty="0"/>
              <a:t>における現在のトレンド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12</a:t>
            </a:fld>
            <a:endParaRPr lang="ja-JP" altLang="en-US" noProof="0"/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0DCCAAA4-E892-8BF2-5658-7209FF65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4892"/>
            <a:ext cx="5854361" cy="1679575"/>
          </a:xfrm>
        </p:spPr>
        <p:txBody>
          <a:bodyPr>
            <a:normAutofit lnSpcReduction="10000"/>
          </a:bodyPr>
          <a:lstStyle/>
          <a:p>
            <a:r>
              <a:rPr lang="ja-JP" altLang="en-US" sz="3600" dirty="0"/>
              <a:t>モバイル端末での表示と</a:t>
            </a:r>
            <a:r>
              <a:rPr lang="en-US" altLang="ja-JP" sz="3600" dirty="0"/>
              <a:t>UI</a:t>
            </a:r>
          </a:p>
          <a:p>
            <a:r>
              <a:rPr lang="ja-JP" altLang="en-US" sz="3600" dirty="0"/>
              <a:t>ネットゲームの表示と</a:t>
            </a:r>
            <a:r>
              <a:rPr lang="en-US" altLang="ja-JP" sz="3600" dirty="0"/>
              <a:t>UI</a:t>
            </a:r>
          </a:p>
          <a:p>
            <a:r>
              <a:rPr lang="ja-JP" altLang="en-US" sz="3600" dirty="0"/>
              <a:t>動画との連携</a:t>
            </a:r>
            <a:endParaRPr lang="en-US" altLang="ja-JP" sz="3600" dirty="0"/>
          </a:p>
        </p:txBody>
      </p:sp>
      <p:pic>
        <p:nvPicPr>
          <p:cNvPr id="5" name="図 4" descr="電子機器, モニター, メーター, 携帯電話 が含まれている画像&#10;&#10;自動的に生成された説明">
            <a:extLst>
              <a:ext uri="{FF2B5EF4-FFF2-40B4-BE49-F238E27FC236}">
                <a16:creationId xmlns:a16="http://schemas.microsoft.com/office/drawing/2014/main" id="{390188DC-14DB-1F93-A549-BDE7B809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28" y="3735830"/>
            <a:ext cx="1778379" cy="2586733"/>
          </a:xfrm>
          <a:prstGeom prst="rect">
            <a:avLst/>
          </a:prstGeom>
        </p:spPr>
      </p:pic>
      <p:pic>
        <p:nvPicPr>
          <p:cNvPr id="8" name="図 7" descr="モニター画面に映るアニメ&#10;&#10;中程度の精度で自動的に生成された説明">
            <a:extLst>
              <a:ext uri="{FF2B5EF4-FFF2-40B4-BE49-F238E27FC236}">
                <a16:creationId xmlns:a16="http://schemas.microsoft.com/office/drawing/2014/main" id="{F2F14277-D8E1-E300-8944-7CBB2CD3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3564467"/>
            <a:ext cx="3189659" cy="2878667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FBD9B3D5-6942-8B6F-7E63-AD647E4BC475}"/>
              </a:ext>
            </a:extLst>
          </p:cNvPr>
          <p:cNvSpPr/>
          <p:nvPr/>
        </p:nvSpPr>
        <p:spPr>
          <a:xfrm>
            <a:off x="5880100" y="1713529"/>
            <a:ext cx="3805766" cy="1487087"/>
          </a:xfrm>
          <a:prstGeom prst="wedgeEllipseCallout">
            <a:avLst>
              <a:gd name="adj1" fmla="val -45931"/>
              <a:gd name="adj2" fmla="val 70629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へいへい～ほ～</a:t>
            </a:r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!!</a:t>
            </a:r>
          </a:p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有名</a:t>
            </a:r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YouTuber</a:t>
            </a:r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ブログも書くんだぜ</a:t>
            </a:r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!!</a:t>
            </a:r>
          </a:p>
        </p:txBody>
      </p:sp>
      <p:pic>
        <p:nvPicPr>
          <p:cNvPr id="13" name="図 12" descr="クマ, 猫, 挿絵 が含まれている画像&#10;&#10;自動的に生成された説明">
            <a:extLst>
              <a:ext uri="{FF2B5EF4-FFF2-40B4-BE49-F238E27FC236}">
                <a16:creationId xmlns:a16="http://schemas.microsoft.com/office/drawing/2014/main" id="{C770C010-4329-A963-BF94-0D1554ECE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229" y="3977089"/>
            <a:ext cx="1609093" cy="2334763"/>
          </a:xfrm>
          <a:prstGeom prst="rect">
            <a:avLst/>
          </a:prstGeom>
        </p:spPr>
      </p:pic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47FD9080-3580-E18B-4E0B-8492CBF8F789}"/>
              </a:ext>
            </a:extLst>
          </p:cNvPr>
          <p:cNvSpPr/>
          <p:nvPr/>
        </p:nvSpPr>
        <p:spPr>
          <a:xfrm>
            <a:off x="8951222" y="3481945"/>
            <a:ext cx="2932046" cy="1069223"/>
          </a:xfrm>
          <a:prstGeom prst="wedgeEllipseCallout">
            <a:avLst>
              <a:gd name="adj1" fmla="val -56643"/>
              <a:gd name="adj2" fmla="val 64090"/>
            </a:avLst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こんな人知らんよ</a:t>
            </a:r>
            <a:r>
              <a:rPr kumimoji="1" lang="en-US" altLang="ja-JP" dirty="0">
                <a:solidFill>
                  <a:schemeClr val="accent1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625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映像</a:t>
            </a:r>
          </a:p>
        </p:txBody>
      </p:sp>
    </p:spTree>
    <p:extLst>
      <p:ext uri="{BB962C8B-B14F-4D97-AF65-F5344CB8AC3E}">
        <p14:creationId xmlns:p14="http://schemas.microsoft.com/office/powerpoint/2010/main" val="64080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1" y="362485"/>
            <a:ext cx="11268795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映像で学ぶことは幅広い</a:t>
            </a:r>
            <a:r>
              <a:rPr kumimoji="1" lang="en-US" altLang="ja-JP" dirty="0"/>
              <a:t>!!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14</a:t>
            </a:fld>
            <a:endParaRPr lang="ja-JP" altLang="en-US" noProof="0"/>
          </a:p>
        </p:txBody>
      </p:sp>
      <p:sp>
        <p:nvSpPr>
          <p:cNvPr id="5" name="コンテンツ プレースホルダー 6">
            <a:extLst>
              <a:ext uri="{FF2B5EF4-FFF2-40B4-BE49-F238E27FC236}">
                <a16:creationId xmlns:a16="http://schemas.microsoft.com/office/drawing/2014/main" id="{5E3D3DE6-6330-5914-D97D-C138F1303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4483299" cy="2328629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シナリオ作成</a:t>
            </a:r>
            <a:endParaRPr lang="en-US" altLang="ja-JP" sz="3200" dirty="0"/>
          </a:p>
          <a:p>
            <a:r>
              <a:rPr lang="ja-JP" altLang="en-US" sz="3200" dirty="0"/>
              <a:t>映像撮影</a:t>
            </a:r>
            <a:endParaRPr lang="en-US" altLang="ja-JP" sz="3200" dirty="0"/>
          </a:p>
          <a:p>
            <a:r>
              <a:rPr lang="ja-JP" altLang="en-US" sz="3200" dirty="0"/>
              <a:t>映像編集</a:t>
            </a:r>
            <a:endParaRPr lang="en-US" altLang="ja-JP" sz="3200" dirty="0"/>
          </a:p>
          <a:p>
            <a:r>
              <a:rPr lang="ja-JP" altLang="en-US" sz="3200" dirty="0"/>
              <a:t>バーチャルリアリティ</a:t>
            </a:r>
          </a:p>
        </p:txBody>
      </p:sp>
      <p:pic>
        <p:nvPicPr>
          <p:cNvPr id="8" name="図 7" descr="テーブル, 持つ, 女性, 女の子 が含まれている画像&#10;&#10;自動的に生成された説明">
            <a:extLst>
              <a:ext uri="{FF2B5EF4-FFF2-40B4-BE49-F238E27FC236}">
                <a16:creationId xmlns:a16="http://schemas.microsoft.com/office/drawing/2014/main" id="{DD6587A0-8E9F-0DF5-1F55-2AB8786F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10" y="1849690"/>
            <a:ext cx="2655060" cy="2655060"/>
          </a:xfrm>
          <a:prstGeom prst="rect">
            <a:avLst/>
          </a:prstGeom>
        </p:spPr>
      </p:pic>
      <p:pic>
        <p:nvPicPr>
          <p:cNvPr id="9" name="図 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C35F95E-4AFA-2E81-45CD-7928E8DA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65" y="4480685"/>
            <a:ext cx="3162643" cy="2130830"/>
          </a:xfrm>
          <a:prstGeom prst="rect">
            <a:avLst/>
          </a:prstGeom>
        </p:spPr>
      </p:pic>
      <p:pic>
        <p:nvPicPr>
          <p:cNvPr id="11" name="図 10" descr="ゲームのキャラクター&#10;&#10;低い精度で自動的に生成された説明">
            <a:extLst>
              <a:ext uri="{FF2B5EF4-FFF2-40B4-BE49-F238E27FC236}">
                <a16:creationId xmlns:a16="http://schemas.microsoft.com/office/drawing/2014/main" id="{9BDEACD0-FFE3-CA5D-3BF8-AC3AD8BC6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306" y="3515174"/>
            <a:ext cx="3348932" cy="2787986"/>
          </a:xfrm>
          <a:prstGeom prst="rect">
            <a:avLst/>
          </a:prstGeom>
        </p:spPr>
      </p:pic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8D406C12-3246-428A-F3A4-31489FFD918F}"/>
              </a:ext>
            </a:extLst>
          </p:cNvPr>
          <p:cNvSpPr/>
          <p:nvPr/>
        </p:nvSpPr>
        <p:spPr>
          <a:xfrm>
            <a:off x="7521750" y="2288321"/>
            <a:ext cx="2504158" cy="1279616"/>
          </a:xfrm>
          <a:prstGeom prst="wedgeEllipseCallout">
            <a:avLst>
              <a:gd name="adj1" fmla="val 43270"/>
              <a:gd name="adj2" fmla="val 56745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ハァ～～イ</a:t>
            </a:r>
            <a:r>
              <a:rPr kumimoji="1" lang="en-US" altLang="ja-JP" dirty="0"/>
              <a:t>!!</a:t>
            </a:r>
          </a:p>
          <a:p>
            <a:pPr algn="ctr"/>
            <a:r>
              <a:rPr kumimoji="1" lang="ja-JP" altLang="en-US" dirty="0"/>
              <a:t>カァ～～ット</a:t>
            </a:r>
            <a:r>
              <a:rPr kumimoji="1" lang="en-US" altLang="ja-JP" dirty="0"/>
              <a:t>!!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373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1" y="362485"/>
            <a:ext cx="11268795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映像制作の流れ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15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775" y="1934722"/>
            <a:ext cx="4840858" cy="1943011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シナリオ作成</a:t>
            </a:r>
            <a:endParaRPr lang="en-US" altLang="ja-JP" sz="3200" dirty="0"/>
          </a:p>
          <a:p>
            <a:r>
              <a:rPr lang="ja-JP" altLang="en-US" sz="3200" dirty="0"/>
              <a:t>映像撮影</a:t>
            </a:r>
            <a:endParaRPr lang="en-US" altLang="ja-JP" sz="2800" dirty="0"/>
          </a:p>
          <a:p>
            <a:r>
              <a:rPr lang="ja-JP" altLang="en-US" sz="3200" dirty="0"/>
              <a:t>映像編集</a:t>
            </a:r>
            <a:endParaRPr lang="en-US" altLang="ja-JP" sz="3200" dirty="0"/>
          </a:p>
        </p:txBody>
      </p:sp>
      <p:pic>
        <p:nvPicPr>
          <p:cNvPr id="4" name="図 3" descr="食品, コンピュータ, 部屋 が含まれている画像&#10;&#10;自動的に生成された説明">
            <a:extLst>
              <a:ext uri="{FF2B5EF4-FFF2-40B4-BE49-F238E27FC236}">
                <a16:creationId xmlns:a16="http://schemas.microsoft.com/office/drawing/2014/main" id="{DAD98750-5277-E646-0843-EFF3E119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818" y="3356356"/>
            <a:ext cx="2633305" cy="2633305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DEF4779D-0A5F-7F5E-9553-BB077C515F54}"/>
              </a:ext>
            </a:extLst>
          </p:cNvPr>
          <p:cNvSpPr/>
          <p:nvPr/>
        </p:nvSpPr>
        <p:spPr>
          <a:xfrm>
            <a:off x="4675945" y="2262610"/>
            <a:ext cx="3796848" cy="1287233"/>
          </a:xfrm>
          <a:prstGeom prst="wedgeEllipseCallout">
            <a:avLst>
              <a:gd name="adj1" fmla="val 44505"/>
              <a:gd name="adj2" fmla="val 76490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まずはシナリオ</a:t>
            </a:r>
            <a:endParaRPr kumimoji="1" lang="en-US" altLang="ja-JP" sz="2000" dirty="0"/>
          </a:p>
          <a:p>
            <a:pPr algn="ctr"/>
            <a:r>
              <a:rPr kumimoji="1" lang="ja-JP" altLang="en-US" sz="2000" dirty="0"/>
              <a:t>内容こそ映像の魂よ</a:t>
            </a:r>
            <a:r>
              <a:rPr kumimoji="1" lang="en-US" altLang="ja-JP" sz="2000" dirty="0"/>
              <a:t>!!</a:t>
            </a:r>
            <a:endParaRPr kumimoji="1" lang="ja-JP" altLang="en-US" sz="2000" dirty="0"/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ED17ADE4-9A8B-E7B5-5DF5-627D7379F2B6}"/>
              </a:ext>
            </a:extLst>
          </p:cNvPr>
          <p:cNvSpPr txBox="1">
            <a:spLocks/>
          </p:cNvSpPr>
          <p:nvPr/>
        </p:nvSpPr>
        <p:spPr>
          <a:xfrm>
            <a:off x="776775" y="4762749"/>
            <a:ext cx="7101458" cy="1282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/>
              <a:t>上映（</a:t>
            </a:r>
            <a:r>
              <a:rPr lang="en-US" altLang="ja-JP" sz="3200" dirty="0"/>
              <a:t>TV</a:t>
            </a:r>
            <a:r>
              <a:rPr lang="ja-JP" altLang="en-US" sz="3200" dirty="0"/>
              <a:t>、映画館、ネット等）</a:t>
            </a:r>
            <a:endParaRPr lang="en-US" altLang="ja-JP" sz="3200" dirty="0"/>
          </a:p>
          <a:p>
            <a:r>
              <a:rPr lang="ja-JP" altLang="en-US" sz="3200" dirty="0"/>
              <a:t>販売（ネット、</a:t>
            </a:r>
            <a:r>
              <a:rPr lang="en-US" altLang="ja-JP" sz="3200" dirty="0"/>
              <a:t>DVD</a:t>
            </a:r>
            <a:r>
              <a:rPr lang="ja-JP" altLang="en-US" sz="3200" dirty="0"/>
              <a:t>等）</a:t>
            </a:r>
            <a:endParaRPr lang="en-US" altLang="ja-JP" sz="3200" dirty="0"/>
          </a:p>
          <a:p>
            <a:endParaRPr lang="en-US" altLang="ja-JP" sz="3200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84A3E127-F426-0806-A7B0-BC86E91F5541}"/>
              </a:ext>
            </a:extLst>
          </p:cNvPr>
          <p:cNvSpPr/>
          <p:nvPr/>
        </p:nvSpPr>
        <p:spPr>
          <a:xfrm>
            <a:off x="1464733" y="3928533"/>
            <a:ext cx="1092200" cy="575734"/>
          </a:xfrm>
          <a:prstGeom prst="downArrow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屋内, 部屋, 再生, 暮らし が含まれている画像&#10;&#10;自動的に生成された説明">
            <a:extLst>
              <a:ext uri="{FF2B5EF4-FFF2-40B4-BE49-F238E27FC236}">
                <a16:creationId xmlns:a16="http://schemas.microsoft.com/office/drawing/2014/main" id="{D7D7B8F6-58BC-D973-9F25-D729D82B6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739" y="3498648"/>
            <a:ext cx="4160868" cy="285347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53" y="351200"/>
            <a:ext cx="11228089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行け</a:t>
            </a:r>
            <a:r>
              <a:rPr kumimoji="1" lang="en-US" altLang="ja-JP" dirty="0"/>
              <a:t>!! </a:t>
            </a:r>
            <a:r>
              <a:rPr kumimoji="1" lang="ja-JP" altLang="en-US" dirty="0"/>
              <a:t>飛べ</a:t>
            </a:r>
            <a:r>
              <a:rPr kumimoji="1" lang="en-US" altLang="ja-JP" dirty="0"/>
              <a:t>!! </a:t>
            </a:r>
            <a:r>
              <a:rPr kumimoji="1" lang="ja-JP" altLang="en-US" dirty="0"/>
              <a:t>わかばまん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16</a:t>
            </a:fld>
            <a:endParaRPr lang="ja-JP" altLang="en-US" noProof="0"/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0DCCAAA4-E892-8BF2-5658-7209FF65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72" y="1866327"/>
            <a:ext cx="9050657" cy="1679575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情報大の映像系研究室が生んだヒーロー</a:t>
            </a:r>
            <a:endParaRPr lang="en-US" altLang="ja-JP" sz="3600" dirty="0"/>
          </a:p>
          <a:p>
            <a:r>
              <a:rPr lang="ja-JP" altLang="en-US" sz="3600" dirty="0"/>
              <a:t>若葉区民祭りでも大活躍</a:t>
            </a:r>
            <a:r>
              <a:rPr lang="en-US" altLang="ja-JP" sz="3600" dirty="0"/>
              <a:t>!!</a:t>
            </a: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31178C1D-01BF-4FC6-A198-FDEC5B284904}"/>
              </a:ext>
            </a:extLst>
          </p:cNvPr>
          <p:cNvSpPr/>
          <p:nvPr/>
        </p:nvSpPr>
        <p:spPr>
          <a:xfrm>
            <a:off x="3390269" y="3964746"/>
            <a:ext cx="3154464" cy="1127115"/>
          </a:xfrm>
          <a:prstGeom prst="wedgeEllipseCallout">
            <a:avLst>
              <a:gd name="adj1" fmla="val -72427"/>
              <a:gd name="adj2" fmla="val 57076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まさに役者への</a:t>
            </a:r>
            <a:endParaRPr kumimoji="1" lang="en-US" altLang="ja-JP" sz="2000" dirty="0"/>
          </a:p>
          <a:p>
            <a:pPr algn="ctr"/>
            <a:r>
              <a:rPr kumimoji="1" lang="ja-JP" altLang="en-US" sz="2000" dirty="0"/>
              <a:t>登竜門だ</a:t>
            </a:r>
            <a:r>
              <a:rPr kumimoji="1" lang="en-US" altLang="ja-JP" sz="2000" dirty="0"/>
              <a:t>!!</a:t>
            </a:r>
            <a:endParaRPr kumimoji="1" lang="ja-JP" altLang="en-US" sz="2000" dirty="0"/>
          </a:p>
        </p:txBody>
      </p:sp>
      <p:pic>
        <p:nvPicPr>
          <p:cNvPr id="7" name="図 6" descr="テキスト, 記号, 乗馬 が含まれている画像&#10;&#10;自動的に生成された説明">
            <a:extLst>
              <a:ext uri="{FF2B5EF4-FFF2-40B4-BE49-F238E27FC236}">
                <a16:creationId xmlns:a16="http://schemas.microsoft.com/office/drawing/2014/main" id="{0A8CF82A-DD51-A399-4B8B-FBB502D8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163" y="673001"/>
            <a:ext cx="1605176" cy="2288567"/>
          </a:xfrm>
          <a:prstGeom prst="rect">
            <a:avLst/>
          </a:prstGeom>
        </p:spPr>
      </p:pic>
      <p:pic>
        <p:nvPicPr>
          <p:cNvPr id="9" name="図 8" descr="人の顔の絵&#10;&#10;低い精度で自動的に生成された説明">
            <a:extLst>
              <a:ext uri="{FF2B5EF4-FFF2-40B4-BE49-F238E27FC236}">
                <a16:creationId xmlns:a16="http://schemas.microsoft.com/office/drawing/2014/main" id="{5C25DF35-0352-F834-C675-F20C07B58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" y="4407575"/>
            <a:ext cx="2035547" cy="2182892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D0BDC1AB-F435-952E-844F-0F158CE00F9F}"/>
              </a:ext>
            </a:extLst>
          </p:cNvPr>
          <p:cNvSpPr/>
          <p:nvPr/>
        </p:nvSpPr>
        <p:spPr>
          <a:xfrm>
            <a:off x="7664075" y="4282569"/>
            <a:ext cx="1295013" cy="1791308"/>
          </a:xfrm>
          <a:prstGeom prst="ellipse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コンテンツ プレースホルダー 6">
            <a:extLst>
              <a:ext uri="{FF2B5EF4-FFF2-40B4-BE49-F238E27FC236}">
                <a16:creationId xmlns:a16="http://schemas.microsoft.com/office/drawing/2014/main" id="{1DB7ED2F-52BA-28EE-1700-07B854840D0D}"/>
              </a:ext>
            </a:extLst>
          </p:cNvPr>
          <p:cNvSpPr txBox="1">
            <a:spLocks/>
          </p:cNvSpPr>
          <p:nvPr/>
        </p:nvSpPr>
        <p:spPr>
          <a:xfrm>
            <a:off x="9293062" y="2980282"/>
            <a:ext cx="2339378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1800" dirty="0"/>
              <a:t>区民祭りにも出演</a:t>
            </a:r>
            <a:r>
              <a:rPr lang="en-US" altLang="ja-JP" sz="18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93276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音響</a:t>
            </a:r>
          </a:p>
        </p:txBody>
      </p:sp>
    </p:spTree>
    <p:extLst>
      <p:ext uri="{BB962C8B-B14F-4D97-AF65-F5344CB8AC3E}">
        <p14:creationId xmlns:p14="http://schemas.microsoft.com/office/powerpoint/2010/main" val="219674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1" y="362485"/>
            <a:ext cx="11268795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夢が広がる音響分野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18</a:t>
            </a:fld>
            <a:endParaRPr lang="ja-JP" altLang="en-US" noProof="0"/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0EB41788-D0E2-50FB-5270-5A2A76C91521}"/>
              </a:ext>
            </a:extLst>
          </p:cNvPr>
          <p:cNvSpPr txBox="1">
            <a:spLocks/>
          </p:cNvSpPr>
          <p:nvPr/>
        </p:nvSpPr>
        <p:spPr>
          <a:xfrm>
            <a:off x="576072" y="1825625"/>
            <a:ext cx="4483299" cy="2328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/>
              <a:t>音響デバイス</a:t>
            </a:r>
            <a:endParaRPr lang="en-US" altLang="ja-JP" sz="3200" dirty="0"/>
          </a:p>
          <a:p>
            <a:r>
              <a:rPr lang="ja-JP" altLang="en-US" sz="3200" dirty="0"/>
              <a:t>新規楽器制作</a:t>
            </a:r>
            <a:endParaRPr lang="en-US" altLang="ja-JP" sz="3200" dirty="0"/>
          </a:p>
          <a:p>
            <a:r>
              <a:rPr lang="ja-JP" altLang="en-US" sz="3200" dirty="0"/>
              <a:t>セキュリティ</a:t>
            </a:r>
            <a:endParaRPr lang="en-US" altLang="ja-JP" sz="3200" dirty="0"/>
          </a:p>
          <a:p>
            <a:r>
              <a:rPr lang="ja-JP" altLang="en-US" sz="3200" dirty="0"/>
              <a:t>バーチャルリアリティ</a:t>
            </a:r>
          </a:p>
        </p:txBody>
      </p:sp>
      <p:pic>
        <p:nvPicPr>
          <p:cNvPr id="10" name="図 9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38ABE456-6ECD-3C51-2203-4D23ABA6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608" y="1913467"/>
            <a:ext cx="2330601" cy="1849585"/>
          </a:xfrm>
          <a:prstGeom prst="rect">
            <a:avLst/>
          </a:prstGeom>
        </p:spPr>
      </p:pic>
      <p:pic>
        <p:nvPicPr>
          <p:cNvPr id="12" name="図 11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5336895F-451E-EAC8-7620-F8DEB850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641" y="4210283"/>
            <a:ext cx="2328629" cy="232862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530950A-8932-2562-096E-A7B75AED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912" y="1872806"/>
            <a:ext cx="3231833" cy="44196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9CCEA52-EFFB-5696-6BCD-70527BA42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32" y="4588842"/>
            <a:ext cx="1433354" cy="190667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6D49817-86AF-5C72-FFE4-BBD3244C7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295" y="2120900"/>
            <a:ext cx="1507066" cy="1507066"/>
          </a:xfrm>
          <a:prstGeom prst="rect">
            <a:avLst/>
          </a:prstGeom>
        </p:spPr>
      </p:pic>
      <p:sp>
        <p:nvSpPr>
          <p:cNvPr id="21" name="吹き出し: 円形 20">
            <a:extLst>
              <a:ext uri="{FF2B5EF4-FFF2-40B4-BE49-F238E27FC236}">
                <a16:creationId xmlns:a16="http://schemas.microsoft.com/office/drawing/2014/main" id="{10E9A81D-94D4-5B61-9AD9-C4092ADC8449}"/>
              </a:ext>
            </a:extLst>
          </p:cNvPr>
          <p:cNvSpPr/>
          <p:nvPr/>
        </p:nvSpPr>
        <p:spPr>
          <a:xfrm>
            <a:off x="2566237" y="4154254"/>
            <a:ext cx="2414817" cy="1279616"/>
          </a:xfrm>
          <a:prstGeom prst="wedgeEllipseCallout">
            <a:avLst>
              <a:gd name="adj1" fmla="val -61297"/>
              <a:gd name="adj2" fmla="val 43512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はい</a:t>
            </a:r>
            <a:r>
              <a:rPr kumimoji="1" lang="en-US" altLang="ja-JP" dirty="0"/>
              <a:t>!!</a:t>
            </a:r>
          </a:p>
          <a:p>
            <a:pPr algn="ctr"/>
            <a:r>
              <a:rPr kumimoji="1" lang="ja-JP" altLang="en-US" dirty="0"/>
              <a:t>わかりました</a:t>
            </a:r>
            <a:r>
              <a:rPr kumimoji="1" lang="en-US" altLang="ja-JP" dirty="0"/>
              <a:t>!!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006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1" y="362485"/>
            <a:ext cx="11268795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音透かし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19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03" y="1644382"/>
            <a:ext cx="6543364" cy="1197945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耳に聞こえない信号を埋め込む</a:t>
            </a:r>
            <a:endParaRPr lang="en-US" altLang="ja-JP" sz="2800" dirty="0"/>
          </a:p>
          <a:p>
            <a:r>
              <a:rPr lang="ja-JP" altLang="en-US" sz="3200" dirty="0"/>
              <a:t>偽造防止など</a:t>
            </a:r>
            <a:endParaRPr lang="en-US" altLang="ja-JP" sz="3200" dirty="0"/>
          </a:p>
        </p:txBody>
      </p:sp>
      <p:pic>
        <p:nvPicPr>
          <p:cNvPr id="4" name="図 3" descr="白黒の写真に文字の書かれた紙&#10;&#10;低い精度で自動的に生成された説明">
            <a:extLst>
              <a:ext uri="{FF2B5EF4-FFF2-40B4-BE49-F238E27FC236}">
                <a16:creationId xmlns:a16="http://schemas.microsoft.com/office/drawing/2014/main" id="{11283A72-D875-2AC4-6291-EDBA36B2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157" y="4562134"/>
            <a:ext cx="3662833" cy="1724768"/>
          </a:xfrm>
          <a:prstGeom prst="rect">
            <a:avLst/>
          </a:prstGeom>
        </p:spPr>
      </p:pic>
      <p:sp>
        <p:nvSpPr>
          <p:cNvPr id="9" name="吹き出し: 線 8">
            <a:extLst>
              <a:ext uri="{FF2B5EF4-FFF2-40B4-BE49-F238E27FC236}">
                <a16:creationId xmlns:a16="http://schemas.microsoft.com/office/drawing/2014/main" id="{AE9CAA95-B08F-1E80-CABB-25CC43ADD091}"/>
              </a:ext>
            </a:extLst>
          </p:cNvPr>
          <p:cNvSpPr/>
          <p:nvPr/>
        </p:nvSpPr>
        <p:spPr>
          <a:xfrm>
            <a:off x="9320486" y="2543300"/>
            <a:ext cx="2318739" cy="777707"/>
          </a:xfrm>
          <a:prstGeom prst="borderCallout1">
            <a:avLst>
              <a:gd name="adj1" fmla="val 18750"/>
              <a:gd name="adj2" fmla="val -8333"/>
              <a:gd name="adj3" fmla="val 318626"/>
              <a:gd name="adj4" fmla="val -48596"/>
            </a:avLst>
          </a:prstGeom>
          <a:noFill/>
          <a:ln w="158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/>
              <a:t>お札はここに透かしが入っている。</a:t>
            </a:r>
          </a:p>
        </p:txBody>
      </p:sp>
      <p:pic>
        <p:nvPicPr>
          <p:cNvPr id="11" name="図 10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522BD268-096B-E256-FE55-7AA0B9CE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8" y="3429000"/>
            <a:ext cx="2453609" cy="2723951"/>
          </a:xfrm>
          <a:prstGeom prst="rect">
            <a:avLst/>
          </a:prstGeom>
        </p:spPr>
      </p:pic>
      <p:sp>
        <p:nvSpPr>
          <p:cNvPr id="12" name="吹き出し: 線 11">
            <a:extLst>
              <a:ext uri="{FF2B5EF4-FFF2-40B4-BE49-F238E27FC236}">
                <a16:creationId xmlns:a16="http://schemas.microsoft.com/office/drawing/2014/main" id="{96D8DCF6-AC8B-BA2F-B65D-9735357AF0CD}"/>
              </a:ext>
            </a:extLst>
          </p:cNvPr>
          <p:cNvSpPr/>
          <p:nvPr/>
        </p:nvSpPr>
        <p:spPr>
          <a:xfrm>
            <a:off x="3785600" y="5213618"/>
            <a:ext cx="2359751" cy="777707"/>
          </a:xfrm>
          <a:prstGeom prst="borderCallout1">
            <a:avLst>
              <a:gd name="adj1" fmla="val 18750"/>
              <a:gd name="adj2" fmla="val -8333"/>
              <a:gd name="adj3" fmla="val -94383"/>
              <a:gd name="adj4" fmla="val -40433"/>
            </a:avLst>
          </a:prstGeom>
          <a:noFill/>
          <a:ln w="158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/>
              <a:t>音に信号を埋め込む。</a:t>
            </a: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3133B1DD-515B-9CE4-9055-E106B907BA07}"/>
              </a:ext>
            </a:extLst>
          </p:cNvPr>
          <p:cNvSpPr/>
          <p:nvPr/>
        </p:nvSpPr>
        <p:spPr>
          <a:xfrm>
            <a:off x="3228919" y="3019179"/>
            <a:ext cx="2359751" cy="1040160"/>
          </a:xfrm>
          <a:prstGeom prst="wedgeEllipseCallout">
            <a:avLst>
              <a:gd name="adj1" fmla="val -55688"/>
              <a:gd name="adj2" fmla="val 57832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あ～～～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 descr="クマ, 猫, 挿絵 が含まれている画像&#10;&#10;自動的に生成された説明">
            <a:extLst>
              <a:ext uri="{FF2B5EF4-FFF2-40B4-BE49-F238E27FC236}">
                <a16:creationId xmlns:a16="http://schemas.microsoft.com/office/drawing/2014/main" id="{CE9AA7D2-AC96-4EBC-A8F3-630C8B7C5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461" y="5014707"/>
            <a:ext cx="603411" cy="8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7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6"/>
            <a:ext cx="10771632" cy="1218142"/>
          </a:xfrm>
        </p:spPr>
        <p:txBody>
          <a:bodyPr/>
          <a:lstStyle/>
          <a:p>
            <a:r>
              <a:rPr lang="ja-JP" altLang="en-US" dirty="0"/>
              <a:t>受講方法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</a:t>
            </a:fld>
            <a:endParaRPr lang="ja-JP" altLang="en-US" noProof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A1A34E2-8CBE-F810-F595-4D1ADB01DF67}"/>
              </a:ext>
            </a:extLst>
          </p:cNvPr>
          <p:cNvSpPr txBox="1">
            <a:spLocks/>
          </p:cNvSpPr>
          <p:nvPr/>
        </p:nvSpPr>
        <p:spPr>
          <a:xfrm>
            <a:off x="519736" y="2061633"/>
            <a:ext cx="9300314" cy="44915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i="0" dirty="0">
                <a:effectLst/>
                <a:latin typeface="Arial" panose="020B0604020202020204" pitchFamily="34" charset="0"/>
              </a:rPr>
              <a:t>zoom</a:t>
            </a:r>
            <a:r>
              <a:rPr lang="ja-JP" altLang="en-US" b="0" i="0" dirty="0">
                <a:effectLst/>
                <a:latin typeface="Arial" panose="020B0604020202020204" pitchFamily="34" charset="0"/>
              </a:rPr>
              <a:t>での参加が可能な人は次のような人です。</a:t>
            </a:r>
            <a:endParaRPr lang="en-US" altLang="ja-JP" b="0" i="0" dirty="0">
              <a:effectLst/>
              <a:latin typeface="Arial" panose="020B0604020202020204" pitchFamily="34" charset="0"/>
            </a:endParaRPr>
          </a:p>
          <a:p>
            <a:pPr lvl="1"/>
            <a:r>
              <a:rPr lang="ja-JP" altLang="en-US" dirty="0"/>
              <a:t>コロナに感染している人や感染してそうな人。</a:t>
            </a:r>
            <a:endParaRPr lang="en-US" altLang="ja-JP" dirty="0"/>
          </a:p>
          <a:p>
            <a:pPr lvl="1"/>
            <a:r>
              <a:rPr lang="ja-JP" altLang="en-US" dirty="0"/>
              <a:t>風邪などで体調が悪い人や風邪っぽい人。</a:t>
            </a:r>
            <a:endParaRPr lang="en-US" altLang="ja-JP" dirty="0"/>
          </a:p>
          <a:p>
            <a:pPr lvl="1"/>
            <a:r>
              <a:rPr lang="ja-JP" altLang="en-US" dirty="0"/>
              <a:t>身体が疲れている人。</a:t>
            </a:r>
            <a:endParaRPr lang="en-US" altLang="ja-JP" dirty="0"/>
          </a:p>
          <a:p>
            <a:pPr lvl="1"/>
            <a:r>
              <a:rPr lang="ja-JP" altLang="en-US" dirty="0"/>
              <a:t>精神的に疲れている人。</a:t>
            </a:r>
            <a:endParaRPr lang="en-US" altLang="ja-JP" dirty="0"/>
          </a:p>
          <a:p>
            <a:pPr lvl="1"/>
            <a:r>
              <a:rPr lang="ja-JP" altLang="en-US" dirty="0"/>
              <a:t>朝起きたらお腹の調子がいまいちの人。</a:t>
            </a:r>
            <a:endParaRPr lang="en-US" altLang="ja-JP" dirty="0"/>
          </a:p>
          <a:p>
            <a:pPr lvl="1"/>
            <a:r>
              <a:rPr lang="ja-JP" altLang="en-US" dirty="0"/>
              <a:t>交通機関の遅延がありそうな人。</a:t>
            </a:r>
            <a:br>
              <a:rPr lang="ja-JP" altLang="en-US" dirty="0"/>
            </a:br>
            <a:endParaRPr lang="en-US" altLang="ja-JP" dirty="0"/>
          </a:p>
          <a:p>
            <a:r>
              <a:rPr lang="en-US" altLang="ja-JP" b="0" i="0" dirty="0">
                <a:effectLst/>
                <a:latin typeface="Arial" panose="020B0604020202020204" pitchFamily="34" charset="0"/>
              </a:rPr>
              <a:t>zoom</a:t>
            </a:r>
            <a:r>
              <a:rPr lang="ja-JP" altLang="en-US" b="0" i="0" dirty="0">
                <a:effectLst/>
                <a:latin typeface="Arial" panose="020B0604020202020204" pitchFamily="34" charset="0"/>
              </a:rPr>
              <a:t>での参加を絶対認められないのは次のような人です。</a:t>
            </a:r>
            <a:endParaRPr lang="en-US" altLang="ja-JP" b="0" i="0" dirty="0">
              <a:effectLst/>
              <a:latin typeface="Arial" panose="020B0604020202020204" pitchFamily="34" charset="0"/>
            </a:endParaRPr>
          </a:p>
          <a:p>
            <a:pPr lvl="1"/>
            <a:r>
              <a:rPr lang="ja-JP" altLang="en-US" b="0" i="0" dirty="0">
                <a:effectLst/>
                <a:latin typeface="Arial" panose="020B0604020202020204" pitchFamily="34" charset="0"/>
              </a:rPr>
              <a:t>カラオケボックスなどから受講しようとしている人。</a:t>
            </a:r>
            <a:endParaRPr lang="en-US" altLang="ja-JP" b="0" i="0" dirty="0">
              <a:effectLst/>
              <a:latin typeface="Arial" panose="020B0604020202020204" pitchFamily="34" charset="0"/>
            </a:endParaRPr>
          </a:p>
          <a:p>
            <a:pPr lvl="1"/>
            <a:r>
              <a:rPr lang="ja-JP" altLang="en-US" b="0" i="0" dirty="0">
                <a:effectLst/>
                <a:latin typeface="Arial" panose="020B0604020202020204" pitchFamily="34" charset="0"/>
              </a:rPr>
              <a:t>電車やバスから受講しようとしている人。</a:t>
            </a:r>
            <a:endParaRPr lang="en-US" altLang="ja-JP" b="0" i="0" dirty="0">
              <a:effectLst/>
              <a:latin typeface="Arial" panose="020B0604020202020204" pitchFamily="34" charset="0"/>
            </a:endParaRPr>
          </a:p>
          <a:p>
            <a:pPr lvl="1"/>
            <a:r>
              <a:rPr lang="ja-JP" altLang="en-US" b="0" i="0" dirty="0">
                <a:effectLst/>
                <a:latin typeface="Arial" panose="020B0604020202020204" pitchFamily="34" charset="0"/>
              </a:rPr>
              <a:t>旅行先等から受講しようとしている人。</a:t>
            </a:r>
          </a:p>
        </p:txBody>
      </p:sp>
      <p:sp>
        <p:nvSpPr>
          <p:cNvPr id="8" name="コンテンツ プレースホルダー 6">
            <a:extLst>
              <a:ext uri="{FF2B5EF4-FFF2-40B4-BE49-F238E27FC236}">
                <a16:creationId xmlns:a16="http://schemas.microsoft.com/office/drawing/2014/main" id="{513B2831-50AE-A7A9-75FA-42E6C29F2302}"/>
              </a:ext>
            </a:extLst>
          </p:cNvPr>
          <p:cNvSpPr txBox="1">
            <a:spLocks/>
          </p:cNvSpPr>
          <p:nvPr/>
        </p:nvSpPr>
        <p:spPr>
          <a:xfrm>
            <a:off x="504919" y="1476892"/>
            <a:ext cx="11111009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srgbClr val="FFFF00"/>
                </a:solidFill>
              </a:rPr>
              <a:t>原則対面授業ですが、</a:t>
            </a:r>
            <a:r>
              <a:rPr lang="en-US" altLang="ja-JP" sz="2400" dirty="0">
                <a:solidFill>
                  <a:srgbClr val="FFFF00"/>
                </a:solidFill>
              </a:rPr>
              <a:t>zoom</a:t>
            </a:r>
            <a:r>
              <a:rPr lang="ja-JP" altLang="en-US" sz="2400" dirty="0">
                <a:solidFill>
                  <a:srgbClr val="FFFF00"/>
                </a:solidFill>
              </a:rPr>
              <a:t>での参加も認めます（自分で判断 </a:t>
            </a:r>
            <a:r>
              <a:rPr lang="en-US" altLang="ja-JP" sz="2400" dirty="0">
                <a:solidFill>
                  <a:srgbClr val="FFFF00"/>
                </a:solidFill>
              </a:rPr>
              <a:t>/ </a:t>
            </a:r>
            <a:r>
              <a:rPr lang="ja-JP" altLang="en-US" sz="2400" dirty="0">
                <a:solidFill>
                  <a:srgbClr val="FFFF00"/>
                </a:solidFill>
              </a:rPr>
              <a:t>届出不要）。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85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1" y="2137833"/>
            <a:ext cx="9762066" cy="1100667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spc="400" dirty="0"/>
              <a:t>メディアデザイン研究室の教員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DDE2260-E7BC-0420-6C48-BE65D730D51B}"/>
              </a:ext>
            </a:extLst>
          </p:cNvPr>
          <p:cNvSpPr txBox="1">
            <a:spLocks/>
          </p:cNvSpPr>
          <p:nvPr/>
        </p:nvSpPr>
        <p:spPr>
          <a:xfrm>
            <a:off x="1430867" y="3026833"/>
            <a:ext cx="9144000" cy="11006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4800" spc="400" dirty="0"/>
              <a:t>～ 研究教育分野の概要 ～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365125"/>
            <a:ext cx="11103695" cy="1325563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松下孝太郎（マツシタコウタロウ）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21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015067"/>
            <a:ext cx="10470994" cy="3780366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次元コンピュータグラフィックス（プログラミング）</a:t>
            </a:r>
            <a:endParaRPr lang="en-US" altLang="ja-JP" sz="3200" dirty="0"/>
          </a:p>
          <a:p>
            <a:r>
              <a:rPr lang="en-US" altLang="ja-JP" sz="3200" dirty="0"/>
              <a:t>3</a:t>
            </a:r>
            <a:r>
              <a:rPr lang="ja-JP" altLang="en-US" sz="3200" dirty="0"/>
              <a:t>次元コンピュータグラフィックス（モデラ</a:t>
            </a:r>
            <a:r>
              <a:rPr lang="en-US" altLang="ja-JP" sz="3200" dirty="0"/>
              <a:t>―</a:t>
            </a:r>
            <a:r>
              <a:rPr lang="ja-JP" altLang="en-US" sz="3200" dirty="0"/>
              <a:t>）</a:t>
            </a:r>
            <a:endParaRPr lang="en-US" altLang="ja-JP" sz="3200" dirty="0"/>
          </a:p>
          <a:p>
            <a:r>
              <a:rPr lang="ja-JP" altLang="en-US" sz="3200" dirty="0"/>
              <a:t>ビジュアルプログラミング</a:t>
            </a:r>
            <a:endParaRPr lang="en-US" altLang="ja-JP" sz="3200" dirty="0"/>
          </a:p>
          <a:p>
            <a:r>
              <a:rPr lang="en-US" altLang="ja-JP" sz="3200" dirty="0"/>
              <a:t>Web</a:t>
            </a:r>
            <a:r>
              <a:rPr lang="ja-JP" altLang="en-US" sz="3200" dirty="0"/>
              <a:t>開発</a:t>
            </a:r>
            <a:endParaRPr lang="en-US" altLang="ja-JP" sz="3200" dirty="0"/>
          </a:p>
          <a:p>
            <a:r>
              <a:rPr lang="ja-JP" altLang="en-US" sz="3200" dirty="0"/>
              <a:t>動画融合処理</a:t>
            </a:r>
            <a:endParaRPr lang="en-US" altLang="ja-JP" sz="3200" dirty="0"/>
          </a:p>
          <a:p>
            <a:r>
              <a:rPr lang="en-US" altLang="ja-JP" sz="3200" dirty="0"/>
              <a:t>AI</a:t>
            </a:r>
            <a:r>
              <a:rPr lang="ja-JP" altLang="en-US" sz="3200" dirty="0"/>
              <a:t>融合処理</a:t>
            </a:r>
            <a:endParaRPr lang="en-US" altLang="ja-JP" sz="3200" dirty="0"/>
          </a:p>
        </p:txBody>
      </p:sp>
      <p:pic>
        <p:nvPicPr>
          <p:cNvPr id="9" name="図 8" descr="黒いシャツを着ている男性&#10;&#10;自動的に生成された説明">
            <a:extLst>
              <a:ext uri="{FF2B5EF4-FFF2-40B4-BE49-F238E27FC236}">
                <a16:creationId xmlns:a16="http://schemas.microsoft.com/office/drawing/2014/main" id="{7ACA41CE-145C-38F7-1C89-8E068044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1" y="3122222"/>
            <a:ext cx="2664056" cy="26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0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中島 淳（ナカジマ キヨシ）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22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825625"/>
            <a:ext cx="9600861" cy="4117975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次元コンピュータグラフィックス（モデラ</a:t>
            </a:r>
            <a:r>
              <a:rPr lang="en-US" altLang="ja-JP" sz="3200" dirty="0"/>
              <a:t>―</a:t>
            </a:r>
            <a:r>
              <a:rPr lang="ja-JP" altLang="en-US" sz="3200" dirty="0"/>
              <a:t>）</a:t>
            </a:r>
            <a:endParaRPr lang="en-US" altLang="ja-JP" sz="3200" dirty="0"/>
          </a:p>
          <a:p>
            <a:r>
              <a:rPr lang="en-US" altLang="ja-JP" sz="3200" dirty="0"/>
              <a:t>3</a:t>
            </a:r>
            <a:r>
              <a:rPr lang="ja-JP" altLang="en-US" sz="3200" dirty="0"/>
              <a:t>次元造形</a:t>
            </a:r>
            <a:endParaRPr lang="en-US" altLang="ja-JP" sz="3200" dirty="0"/>
          </a:p>
          <a:p>
            <a:r>
              <a:rPr lang="ja-JP" altLang="en-US" sz="3200" dirty="0"/>
              <a:t>ゲーム開発（ハードウェア）</a:t>
            </a:r>
            <a:endParaRPr lang="en-US" altLang="ja-JP" sz="3200" dirty="0"/>
          </a:p>
          <a:p>
            <a:r>
              <a:rPr lang="ja-JP" altLang="en-US" sz="3200" dirty="0"/>
              <a:t>ゲーム開発（ソフトウェア）</a:t>
            </a:r>
            <a:endParaRPr lang="en-US" altLang="ja-JP" sz="3200" dirty="0"/>
          </a:p>
          <a:p>
            <a:r>
              <a:rPr lang="ja-JP" altLang="en-US" sz="3200" dirty="0"/>
              <a:t>ゲーム歴史研究</a:t>
            </a:r>
            <a:endParaRPr lang="en-US" altLang="ja-JP" sz="3200" dirty="0"/>
          </a:p>
          <a:p>
            <a:r>
              <a:rPr lang="ja-JP" altLang="en-US" sz="3200" dirty="0"/>
              <a:t>デジタルパブリッシング</a:t>
            </a:r>
            <a:endParaRPr lang="en-US" altLang="ja-JP" sz="3200" dirty="0"/>
          </a:p>
          <a:p>
            <a:r>
              <a:rPr lang="ja-JP" altLang="en-US" sz="3200" dirty="0"/>
              <a:t>紙媒体出版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1DD128-FF9E-4721-67A6-B3201F03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3153833"/>
            <a:ext cx="2700867" cy="27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2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安岡</a:t>
            </a:r>
            <a:r>
              <a:rPr kumimoji="1" lang="ja-JP" altLang="en-US" sz="4800" dirty="0"/>
              <a:t> 広志（ヤスオカ ヒロシ）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23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3833"/>
            <a:ext cx="8284295" cy="3632200"/>
          </a:xfrm>
        </p:spPr>
        <p:txBody>
          <a:bodyPr>
            <a:normAutofit lnSpcReduction="10000"/>
          </a:bodyPr>
          <a:lstStyle/>
          <a:p>
            <a:r>
              <a:rPr lang="en-US" altLang="ja-JP" sz="3200" dirty="0"/>
              <a:t>2</a:t>
            </a:r>
            <a:r>
              <a:rPr lang="ja-JP" altLang="en-US" sz="3200" dirty="0"/>
              <a:t>次元コンピュータグラフィックス</a:t>
            </a:r>
            <a:endParaRPr lang="en-US" altLang="ja-JP" sz="3200" dirty="0"/>
          </a:p>
          <a:p>
            <a:r>
              <a:rPr lang="en-US" altLang="ja-JP" sz="3200" dirty="0"/>
              <a:t>Web</a:t>
            </a:r>
            <a:r>
              <a:rPr lang="ja-JP" altLang="en-US" sz="3200" dirty="0"/>
              <a:t>デザイン</a:t>
            </a:r>
            <a:endParaRPr lang="en-US" altLang="ja-JP" sz="3200" dirty="0"/>
          </a:p>
          <a:p>
            <a:r>
              <a:rPr lang="ja-JP" altLang="en-US" sz="3200" dirty="0"/>
              <a:t>デジタルアート</a:t>
            </a:r>
            <a:endParaRPr lang="en-US" altLang="ja-JP" sz="3200" dirty="0"/>
          </a:p>
          <a:p>
            <a:r>
              <a:rPr lang="ja-JP" altLang="en-US" sz="3200" dirty="0"/>
              <a:t>メディアインタフェース</a:t>
            </a:r>
            <a:endParaRPr lang="en-US" altLang="ja-JP" sz="3200" dirty="0"/>
          </a:p>
          <a:p>
            <a:r>
              <a:rPr lang="ja-JP" altLang="en-US" sz="3200" dirty="0"/>
              <a:t>視覚伝達デザイン</a:t>
            </a:r>
            <a:endParaRPr lang="en-US" altLang="ja-JP" sz="3200" dirty="0"/>
          </a:p>
          <a:p>
            <a:r>
              <a:rPr lang="ja-JP" altLang="en-US" sz="3200" dirty="0"/>
              <a:t>ネットワーク利用学習支援ツール</a:t>
            </a:r>
          </a:p>
          <a:p>
            <a:r>
              <a:rPr lang="ja-JP" altLang="en-US" sz="3200" dirty="0"/>
              <a:t>モバイルゲーム</a:t>
            </a:r>
          </a:p>
        </p:txBody>
      </p:sp>
      <p:sp>
        <p:nvSpPr>
          <p:cNvPr id="3" name="コンテンツ プレースホルダー 6">
            <a:extLst>
              <a:ext uri="{FF2B5EF4-FFF2-40B4-BE49-F238E27FC236}">
                <a16:creationId xmlns:a16="http://schemas.microsoft.com/office/drawing/2014/main" id="{3AE06E13-A356-E4B1-A3E1-827BD94A0EF5}"/>
              </a:ext>
            </a:extLst>
          </p:cNvPr>
          <p:cNvSpPr txBox="1">
            <a:spLocks/>
          </p:cNvSpPr>
          <p:nvPr/>
        </p:nvSpPr>
        <p:spPr>
          <a:xfrm>
            <a:off x="5452532" y="5905367"/>
            <a:ext cx="6510867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dirty="0">
                <a:solidFill>
                  <a:srgbClr val="FFFF00"/>
                </a:solidFill>
              </a:rPr>
              <a:t>※2024</a:t>
            </a:r>
            <a:r>
              <a:rPr lang="ja-JP" altLang="en-US" sz="2000" dirty="0">
                <a:solidFill>
                  <a:srgbClr val="FFFF00"/>
                </a:solidFill>
              </a:rPr>
              <a:t>年度定年のため、卒業研究は担当しません。</a:t>
            </a:r>
            <a:endParaRPr lang="en-US" altLang="ja-JP" sz="2000" dirty="0">
              <a:solidFill>
                <a:srgbClr val="FFFF00"/>
              </a:solidFill>
            </a:endParaRPr>
          </a:p>
        </p:txBody>
      </p:sp>
      <p:pic>
        <p:nvPicPr>
          <p:cNvPr id="5" name="図 4" descr="ネクタイをした男性&#10;&#10;自動的に生成された説明">
            <a:extLst>
              <a:ext uri="{FF2B5EF4-FFF2-40B4-BE49-F238E27FC236}">
                <a16:creationId xmlns:a16="http://schemas.microsoft.com/office/drawing/2014/main" id="{A001796C-072F-6914-0D3D-56BAF439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1" y="3031853"/>
            <a:ext cx="2688166" cy="267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西村 明（</a:t>
            </a:r>
            <a:r>
              <a:rPr lang="ja-JP" altLang="en-US" sz="4800" dirty="0"/>
              <a:t>ニシムラ</a:t>
            </a:r>
            <a:r>
              <a:rPr kumimoji="1" lang="ja-JP" altLang="en-US" sz="4800" dirty="0"/>
              <a:t> アキラ）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24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3833"/>
            <a:ext cx="8284295" cy="3632200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知覚</a:t>
            </a:r>
            <a:endParaRPr lang="en-US" altLang="ja-JP" sz="3200" dirty="0"/>
          </a:p>
          <a:p>
            <a:r>
              <a:rPr lang="ja-JP" altLang="en-US" sz="3200" dirty="0"/>
              <a:t>認知</a:t>
            </a:r>
            <a:endParaRPr lang="en-US" altLang="ja-JP" sz="3200" dirty="0"/>
          </a:p>
          <a:p>
            <a:r>
              <a:rPr lang="ja-JP" altLang="en-US" sz="3200" dirty="0"/>
              <a:t>音響デバイス</a:t>
            </a:r>
            <a:endParaRPr lang="en-US" altLang="ja-JP" sz="3200" dirty="0"/>
          </a:p>
          <a:p>
            <a:r>
              <a:rPr lang="ja-JP" altLang="en-US" sz="3200" dirty="0"/>
              <a:t>音響透かし開発</a:t>
            </a:r>
            <a:endParaRPr lang="en-US" altLang="ja-JP" sz="3200" dirty="0"/>
          </a:p>
          <a:p>
            <a:r>
              <a:rPr lang="ja-JP" altLang="en-US" sz="3200" dirty="0"/>
              <a:t>新規楽器開発</a:t>
            </a:r>
            <a:endParaRPr lang="en-US" altLang="ja-JP" sz="3200" dirty="0"/>
          </a:p>
          <a:p>
            <a:r>
              <a:rPr lang="ja-JP" altLang="en-US" sz="3200" dirty="0"/>
              <a:t>音響評価指標開発</a:t>
            </a:r>
            <a:endParaRPr lang="en-US" altLang="ja-JP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808412-9848-D7EB-9622-E79B9871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65" y="3203108"/>
            <a:ext cx="2591960" cy="25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59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石原</a:t>
            </a:r>
            <a:r>
              <a:rPr kumimoji="1" lang="ja-JP" altLang="en-US" sz="4800" dirty="0"/>
              <a:t> 学（イシハラ マナブ）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25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883833"/>
            <a:ext cx="7145528" cy="3632200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感性情報処理</a:t>
            </a:r>
            <a:endParaRPr lang="en-US" altLang="ja-JP" sz="3200" dirty="0"/>
          </a:p>
          <a:p>
            <a:r>
              <a:rPr lang="ja-JP" altLang="en-US" sz="3200" dirty="0"/>
              <a:t>仮想現実</a:t>
            </a:r>
            <a:endParaRPr lang="en-US" altLang="ja-JP" sz="3200" dirty="0"/>
          </a:p>
          <a:p>
            <a:r>
              <a:rPr lang="ja-JP" altLang="en-US" sz="3200" dirty="0"/>
              <a:t>音像定位と移動系</a:t>
            </a:r>
            <a:endParaRPr lang="en-US" altLang="ja-JP" sz="3200" dirty="0"/>
          </a:p>
          <a:p>
            <a:r>
              <a:rPr lang="ja-JP" altLang="en-US" sz="3200" dirty="0"/>
              <a:t>力覚と触覚</a:t>
            </a:r>
            <a:endParaRPr lang="en-US" altLang="ja-JP" sz="3200" dirty="0"/>
          </a:p>
          <a:p>
            <a:r>
              <a:rPr lang="ja-JP" altLang="en-US" sz="3200" dirty="0"/>
              <a:t>力覚装置</a:t>
            </a:r>
            <a:endParaRPr lang="en-US" altLang="ja-JP" sz="3200" dirty="0"/>
          </a:p>
          <a:p>
            <a:r>
              <a:rPr lang="ja-JP" altLang="en-US" sz="3200" dirty="0"/>
              <a:t>ネットワークと音響</a:t>
            </a:r>
            <a:endParaRPr lang="en-US" altLang="ja-JP" sz="3200" dirty="0"/>
          </a:p>
        </p:txBody>
      </p:sp>
      <p:pic>
        <p:nvPicPr>
          <p:cNvPr id="4" name="図 3" descr="スーツ姿の男性の顔&#10;&#10;自動的に生成された説明">
            <a:extLst>
              <a:ext uri="{FF2B5EF4-FFF2-40B4-BE49-F238E27FC236}">
                <a16:creationId xmlns:a16="http://schemas.microsoft.com/office/drawing/2014/main" id="{C6ABEC3F-95F9-3FC6-D39C-B1519C4A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962" y="2869425"/>
            <a:ext cx="2350451" cy="31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7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藤田</a:t>
            </a:r>
            <a:r>
              <a:rPr kumimoji="1" lang="ja-JP" altLang="en-US" sz="4800" dirty="0"/>
              <a:t> </a:t>
            </a:r>
            <a:r>
              <a:rPr lang="ja-JP" altLang="en-US" sz="4800" dirty="0"/>
              <a:t>修平</a:t>
            </a:r>
            <a:r>
              <a:rPr kumimoji="1" lang="ja-JP" altLang="en-US" sz="4800" dirty="0"/>
              <a:t>（フジタ シュウヘイ）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26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883833"/>
            <a:ext cx="6428138" cy="3632200"/>
          </a:xfrm>
        </p:spPr>
        <p:txBody>
          <a:bodyPr>
            <a:normAutofit lnSpcReduction="10000"/>
          </a:bodyPr>
          <a:lstStyle/>
          <a:p>
            <a:r>
              <a:rPr lang="ja-JP" altLang="en-US" sz="3200" dirty="0"/>
              <a:t>シナリオ作成</a:t>
            </a:r>
            <a:endParaRPr lang="en-US" altLang="ja-JP" sz="3200" dirty="0"/>
          </a:p>
          <a:p>
            <a:r>
              <a:rPr lang="ja-JP" altLang="en-US" sz="3200" dirty="0"/>
              <a:t>映像撮影</a:t>
            </a:r>
            <a:endParaRPr lang="en-US" altLang="ja-JP" sz="3200" dirty="0"/>
          </a:p>
          <a:p>
            <a:r>
              <a:rPr lang="ja-JP" altLang="en-US" sz="3200" dirty="0"/>
              <a:t>映像編集</a:t>
            </a:r>
            <a:endParaRPr lang="en-US" altLang="ja-JP" sz="3200" dirty="0"/>
          </a:p>
          <a:p>
            <a:r>
              <a:rPr lang="ja-JP" altLang="en-US" sz="3200" dirty="0"/>
              <a:t>映画撮影</a:t>
            </a:r>
            <a:endParaRPr lang="en-US" altLang="ja-JP" sz="3200" dirty="0"/>
          </a:p>
          <a:p>
            <a:r>
              <a:rPr lang="ja-JP" altLang="en-US" sz="3200" dirty="0"/>
              <a:t>映像上映</a:t>
            </a:r>
            <a:endParaRPr lang="en-US" altLang="ja-JP" sz="3200" dirty="0"/>
          </a:p>
          <a:p>
            <a:r>
              <a:rPr lang="ja-JP" altLang="en-US" sz="3200" dirty="0"/>
              <a:t>映画製作マネージメント</a:t>
            </a:r>
            <a:endParaRPr lang="en-US" altLang="ja-JP" sz="3200" dirty="0"/>
          </a:p>
          <a:p>
            <a:r>
              <a:rPr lang="ja-JP" altLang="en-US" sz="3200" dirty="0"/>
              <a:t>映画学</a:t>
            </a:r>
            <a:endParaRPr lang="en-US" altLang="ja-JP" sz="3200" dirty="0"/>
          </a:p>
        </p:txBody>
      </p:sp>
      <p:pic>
        <p:nvPicPr>
          <p:cNvPr id="4" name="図 3" descr="三脚の上に立っている男性&#10;&#10;低い精度で自動的に生成された説明">
            <a:extLst>
              <a:ext uri="{FF2B5EF4-FFF2-40B4-BE49-F238E27FC236}">
                <a16:creationId xmlns:a16="http://schemas.microsoft.com/office/drawing/2014/main" id="{ED0932CA-3EF2-67C2-3C26-4B063009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58" y="3487823"/>
            <a:ext cx="3773640" cy="2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2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植田 寛（</a:t>
            </a:r>
            <a:r>
              <a:rPr lang="ja-JP" altLang="en-US" sz="4800" dirty="0"/>
              <a:t>ウエダ</a:t>
            </a:r>
            <a:r>
              <a:rPr kumimoji="1" lang="ja-JP" altLang="en-US" sz="4800" dirty="0"/>
              <a:t> カン）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27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3833"/>
            <a:ext cx="7010061" cy="3632200"/>
          </a:xfrm>
        </p:spPr>
        <p:txBody>
          <a:bodyPr>
            <a:normAutofit lnSpcReduction="10000"/>
          </a:bodyPr>
          <a:lstStyle/>
          <a:p>
            <a:r>
              <a:rPr lang="ja-JP" altLang="en-US" sz="3200" dirty="0"/>
              <a:t>シナリオ作成</a:t>
            </a:r>
            <a:endParaRPr lang="en-US" altLang="ja-JP" sz="3200" dirty="0"/>
          </a:p>
          <a:p>
            <a:r>
              <a:rPr lang="ja-JP" altLang="en-US" sz="3200" dirty="0"/>
              <a:t>映像撮影</a:t>
            </a:r>
            <a:endParaRPr lang="en-US" altLang="ja-JP" sz="3200" dirty="0"/>
          </a:p>
          <a:p>
            <a:r>
              <a:rPr lang="ja-JP" altLang="en-US" sz="3200" dirty="0"/>
              <a:t>映像編集</a:t>
            </a:r>
            <a:endParaRPr lang="en-US" altLang="ja-JP" sz="3200" dirty="0"/>
          </a:p>
          <a:p>
            <a:r>
              <a:rPr lang="ja-JP" altLang="en-US" sz="3200" dirty="0"/>
              <a:t>映画撮影</a:t>
            </a:r>
            <a:endParaRPr lang="en-US" altLang="ja-JP" sz="3200" dirty="0"/>
          </a:p>
          <a:p>
            <a:r>
              <a:rPr lang="ja-JP" altLang="en-US" sz="3200" dirty="0"/>
              <a:t>映像上映</a:t>
            </a:r>
            <a:endParaRPr lang="en-US" altLang="ja-JP" sz="3200" dirty="0"/>
          </a:p>
          <a:p>
            <a:r>
              <a:rPr lang="ja-JP" altLang="en-US" sz="3200" dirty="0"/>
              <a:t>映画製作マネージメント</a:t>
            </a:r>
            <a:endParaRPr lang="en-US" altLang="ja-JP" sz="3200" dirty="0"/>
          </a:p>
          <a:p>
            <a:r>
              <a:rPr lang="ja-JP" altLang="en-US" sz="3200" dirty="0"/>
              <a:t>映画学</a:t>
            </a:r>
            <a:endParaRPr lang="en-US" altLang="ja-JP" sz="3200" dirty="0"/>
          </a:p>
        </p:txBody>
      </p:sp>
      <p:pic>
        <p:nvPicPr>
          <p:cNvPr id="9" name="図 8" descr="サングラスをかけた男性&#10;&#10;自動的に生成された説明">
            <a:extLst>
              <a:ext uri="{FF2B5EF4-FFF2-40B4-BE49-F238E27FC236}">
                <a16:creationId xmlns:a16="http://schemas.microsoft.com/office/drawing/2014/main" id="{12F2ADE4-49C9-D2C7-4B11-17DBFF92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467" y="2751149"/>
            <a:ext cx="2371870" cy="31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8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28" y="332095"/>
            <a:ext cx="10771632" cy="1112308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授業ピックアップ</a:t>
            </a:r>
            <a:r>
              <a:rPr kumimoji="1" lang="en-US" altLang="ja-JP" sz="4800" dirty="0"/>
              <a:t>!! </a:t>
            </a:r>
            <a:r>
              <a:rPr lang="ja-JP" altLang="en-US" sz="3600" dirty="0"/>
              <a:t>～ お勧</a:t>
            </a:r>
            <a:r>
              <a:rPr kumimoji="1" lang="ja-JP" altLang="en-US" sz="3600" dirty="0"/>
              <a:t>めの授業 ～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28</a:t>
            </a:fld>
            <a:endParaRPr lang="ja-JP" altLang="en-US" noProof="0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167" y="2254780"/>
            <a:ext cx="11770850" cy="1558466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２次元</a:t>
            </a:r>
            <a:r>
              <a:rPr lang="en-US" altLang="ja-JP" dirty="0"/>
              <a:t>CG</a:t>
            </a:r>
            <a:r>
              <a:rPr lang="ja-JP" altLang="en-US" dirty="0"/>
              <a:t>の魔術師「安岡先生」と、</a:t>
            </a:r>
            <a:r>
              <a:rPr lang="en-US" altLang="ja-JP" dirty="0"/>
              <a:t>3</a:t>
            </a:r>
            <a:r>
              <a:rPr lang="ja-JP" altLang="en-US" dirty="0"/>
              <a:t>次元</a:t>
            </a:r>
            <a:r>
              <a:rPr lang="en-US" altLang="ja-JP" dirty="0"/>
              <a:t>CG</a:t>
            </a:r>
            <a:r>
              <a:rPr lang="ja-JP" altLang="en-US" dirty="0"/>
              <a:t>の貴公子「松下先生」が贈る</a:t>
            </a:r>
            <a:r>
              <a:rPr lang="en-US" altLang="ja-JP" dirty="0"/>
              <a:t>!! </a:t>
            </a:r>
            <a:br>
              <a:rPr lang="en-US" altLang="ja-JP" dirty="0"/>
            </a:br>
            <a:r>
              <a:rPr lang="ja-JP" altLang="en-US" dirty="0"/>
              <a:t>初心者でも必ず</a:t>
            </a:r>
            <a:r>
              <a:rPr lang="en-US" altLang="ja-JP" dirty="0"/>
              <a:t>CG</a:t>
            </a:r>
            <a:r>
              <a:rPr lang="ja-JP" altLang="en-US" dirty="0"/>
              <a:t>が作れるようになる凄い授業。</a:t>
            </a:r>
            <a:br>
              <a:rPr lang="en-US" altLang="ja-JP" dirty="0"/>
            </a:br>
            <a:r>
              <a:rPr lang="ja-JP" altLang="en-US" dirty="0"/>
              <a:t>ま・さ・に・</a:t>
            </a:r>
            <a:r>
              <a:rPr lang="ja-JP" altLang="en-US" u="sng" dirty="0"/>
              <a:t>奇跡の授業</a:t>
            </a:r>
            <a:r>
              <a:rPr lang="en-US" altLang="ja-JP" dirty="0"/>
              <a:t>!!</a:t>
            </a:r>
          </a:p>
          <a:p>
            <a:r>
              <a:rPr lang="ja-JP" altLang="en-US" dirty="0"/>
              <a:t>必修科目でもないのに全学生の</a:t>
            </a:r>
            <a:r>
              <a:rPr lang="en-US" altLang="ja-JP" dirty="0"/>
              <a:t>7</a:t>
            </a:r>
            <a:r>
              <a:rPr lang="ja-JP" altLang="en-US" dirty="0"/>
              <a:t>割以上が受講する</a:t>
            </a:r>
            <a:r>
              <a:rPr lang="ja-JP" altLang="en-US" u="sng" dirty="0"/>
              <a:t>超絶人気授業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65D050C-387C-B2DB-9B3B-C5B8504AFF46}"/>
              </a:ext>
            </a:extLst>
          </p:cNvPr>
          <p:cNvSpPr txBox="1">
            <a:spLocks/>
          </p:cNvSpPr>
          <p:nvPr/>
        </p:nvSpPr>
        <p:spPr>
          <a:xfrm>
            <a:off x="369128" y="1358494"/>
            <a:ext cx="11336528" cy="78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b="1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4000" dirty="0">
                <a:solidFill>
                  <a:srgbClr val="FFFF00"/>
                </a:solidFill>
              </a:rPr>
              <a:t>コンピュータグラフィックス基礎</a:t>
            </a:r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C2A175E7-B86C-066A-1BC1-444993ECF2B3}"/>
              </a:ext>
            </a:extLst>
          </p:cNvPr>
          <p:cNvSpPr/>
          <p:nvPr/>
        </p:nvSpPr>
        <p:spPr>
          <a:xfrm>
            <a:off x="3464976" y="4636476"/>
            <a:ext cx="2723394" cy="616777"/>
          </a:xfrm>
          <a:prstGeom prst="wedgeEllipseCallout">
            <a:avLst>
              <a:gd name="adj1" fmla="val 44150"/>
              <a:gd name="adj2" fmla="val 63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先生が素敵すぎ、そして優しい。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B7174EA9-A4EA-E395-0177-43EBB61DAE35}"/>
              </a:ext>
            </a:extLst>
          </p:cNvPr>
          <p:cNvSpPr/>
          <p:nvPr/>
        </p:nvSpPr>
        <p:spPr>
          <a:xfrm>
            <a:off x="6471405" y="4617463"/>
            <a:ext cx="2723394" cy="616777"/>
          </a:xfrm>
          <a:prstGeom prst="wedgeEllipseCallout">
            <a:avLst>
              <a:gd name="adj1" fmla="val 44150"/>
              <a:gd name="adj2" fmla="val 63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期末試験がないから楽勝だった。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14127D85-A499-271B-1ACF-919DF86A7E8D}"/>
              </a:ext>
            </a:extLst>
          </p:cNvPr>
          <p:cNvSpPr txBox="1">
            <a:spLocks/>
          </p:cNvSpPr>
          <p:nvPr/>
        </p:nvSpPr>
        <p:spPr>
          <a:xfrm>
            <a:off x="369128" y="3745092"/>
            <a:ext cx="8183051" cy="78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b="1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2800" dirty="0">
                <a:solidFill>
                  <a:schemeClr val="accent3"/>
                </a:solidFill>
              </a:rPr>
              <a:t>受講者の声　</a:t>
            </a:r>
            <a:r>
              <a:rPr lang="ja-JP" altLang="en-US" sz="2000" dirty="0">
                <a:solidFill>
                  <a:schemeClr val="accent3"/>
                </a:solidFill>
              </a:rPr>
              <a:t>～ 次々に寄せられる歓喜の嵐 ～</a:t>
            </a:r>
          </a:p>
        </p:txBody>
      </p: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F5294CD4-3B46-02BF-6BA8-031E83C74DCA}"/>
              </a:ext>
            </a:extLst>
          </p:cNvPr>
          <p:cNvSpPr/>
          <p:nvPr/>
        </p:nvSpPr>
        <p:spPr>
          <a:xfrm>
            <a:off x="5182245" y="5570977"/>
            <a:ext cx="2723394" cy="616777"/>
          </a:xfrm>
          <a:prstGeom prst="wedgeEllipseCallout">
            <a:avLst>
              <a:gd name="adj1" fmla="val 44150"/>
              <a:gd name="adj2" fmla="val 63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この授業のおかげで留年しなかった。</a:t>
            </a:r>
          </a:p>
        </p:txBody>
      </p:sp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2B7D781F-6BA1-0F7E-06E0-9249B0ABD7DF}"/>
              </a:ext>
            </a:extLst>
          </p:cNvPr>
          <p:cNvSpPr/>
          <p:nvPr/>
        </p:nvSpPr>
        <p:spPr>
          <a:xfrm>
            <a:off x="2053059" y="5570977"/>
            <a:ext cx="2723394" cy="616777"/>
          </a:xfrm>
          <a:prstGeom prst="wedgeEllipseCallout">
            <a:avLst>
              <a:gd name="adj1" fmla="val 44150"/>
              <a:gd name="adj2" fmla="val 63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超絶楽しい授業だった。</a:t>
            </a:r>
          </a:p>
        </p:txBody>
      </p:sp>
      <p:sp>
        <p:nvSpPr>
          <p:cNvPr id="12" name="吹き出し: 円形 11">
            <a:extLst>
              <a:ext uri="{FF2B5EF4-FFF2-40B4-BE49-F238E27FC236}">
                <a16:creationId xmlns:a16="http://schemas.microsoft.com/office/drawing/2014/main" id="{1B112A6B-B77C-487D-3971-DACD96A1247B}"/>
              </a:ext>
            </a:extLst>
          </p:cNvPr>
          <p:cNvSpPr/>
          <p:nvPr/>
        </p:nvSpPr>
        <p:spPr>
          <a:xfrm>
            <a:off x="458547" y="4626495"/>
            <a:ext cx="2723394" cy="616777"/>
          </a:xfrm>
          <a:prstGeom prst="wedgeEllipseCallout">
            <a:avLst>
              <a:gd name="adj1" fmla="val 44150"/>
              <a:gd name="adj2" fmla="val 63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短期間で</a:t>
            </a:r>
            <a:r>
              <a:rPr kumimoji="1" lang="en-US" altLang="ja-JP" dirty="0"/>
              <a:t>CG</a:t>
            </a:r>
            <a:r>
              <a:rPr kumimoji="1" lang="ja-JP" altLang="en-US" dirty="0"/>
              <a:t>が作れるようになった。</a:t>
            </a:r>
          </a:p>
        </p:txBody>
      </p:sp>
      <p:pic>
        <p:nvPicPr>
          <p:cNvPr id="15" name="図 1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C0D60DBB-CB1F-DA8F-B3BE-857B02B6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665" y="4824933"/>
            <a:ext cx="1692818" cy="17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43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/>
          <a:lstStyle/>
          <a:p>
            <a:pPr rtl="0"/>
            <a:r>
              <a:rPr lang="ja-JP" altLang="en-US" spc="400" dirty="0"/>
              <a:t>資格試験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DDE2260-E7BC-0420-6C48-BE65D730D51B}"/>
              </a:ext>
            </a:extLst>
          </p:cNvPr>
          <p:cNvSpPr txBox="1">
            <a:spLocks/>
          </p:cNvSpPr>
          <p:nvPr/>
        </p:nvSpPr>
        <p:spPr>
          <a:xfrm>
            <a:off x="264571" y="3369819"/>
            <a:ext cx="11427679" cy="834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3600" spc="400" dirty="0"/>
              <a:t>～ 関連のもの、おすすめのもの、そして伝説へ ～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1343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出席と課題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BC4429-E472-2533-7D1F-5C5BEBF56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8691"/>
            <a:ext cx="11396133" cy="2695576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授業</a:t>
            </a:r>
            <a:r>
              <a:rPr kumimoji="1" lang="ja-JP" altLang="en-US" dirty="0"/>
              <a:t>時間中に課題（講義の感想）を</a:t>
            </a:r>
            <a:r>
              <a:rPr lang="ja-JP" altLang="en-US" dirty="0"/>
              <a:t>行い</a:t>
            </a:r>
            <a:r>
              <a:rPr kumimoji="1" lang="ja-JP" altLang="en-US" dirty="0"/>
              <a:t>、</a:t>
            </a:r>
            <a:r>
              <a:rPr kumimoji="1" lang="en-US" altLang="ja-JP" dirty="0" err="1">
                <a:solidFill>
                  <a:srgbClr val="FFFF00"/>
                </a:solidFill>
              </a:rPr>
              <a:t>WebClass</a:t>
            </a:r>
            <a:r>
              <a:rPr kumimoji="1" lang="ja-JP" altLang="en-US" dirty="0"/>
              <a:t>から提出して下さい。</a:t>
            </a:r>
            <a:endParaRPr kumimoji="1" lang="en-US" altLang="ja-JP" dirty="0"/>
          </a:p>
          <a:p>
            <a:r>
              <a:rPr lang="ja-JP" altLang="en-US" dirty="0"/>
              <a:t>課題を提出しないと出席になりません。</a:t>
            </a:r>
            <a:endParaRPr kumimoji="1" lang="en-US" altLang="ja-JP" dirty="0"/>
          </a:p>
          <a:p>
            <a:r>
              <a:rPr kumimoji="1" lang="ja-JP" altLang="en-US" dirty="0"/>
              <a:t>講義後の残りの時間は上記の課題の時間に充てて下さい。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※</a:t>
            </a:r>
            <a:r>
              <a:rPr lang="ja-JP" altLang="en-US" dirty="0"/>
              <a:t>授業時間帯以外における課題の提出は、公平性の観点から認めません。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3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273840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取っておきたい</a:t>
            </a:r>
            <a:r>
              <a:rPr lang="en-US" altLang="ja-JP" dirty="0"/>
              <a:t>IT</a:t>
            </a:r>
            <a:r>
              <a:rPr lang="ja-JP" altLang="en-US" dirty="0"/>
              <a:t>関連資格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30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4893"/>
            <a:ext cx="10771632" cy="1652026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IT</a:t>
            </a:r>
            <a:r>
              <a:rPr lang="ja-JP" altLang="en-US" sz="3200" dirty="0"/>
              <a:t>パスポート（公的資格）</a:t>
            </a:r>
            <a:endParaRPr lang="en-US" altLang="ja-JP" sz="3200" dirty="0"/>
          </a:p>
          <a:p>
            <a:r>
              <a:rPr lang="ja-JP" altLang="en-US" sz="3200" dirty="0"/>
              <a:t>基本情報処理技術者（公的資格）</a:t>
            </a:r>
            <a:endParaRPr lang="en-US" altLang="ja-JP" sz="3200" dirty="0"/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B51751FE-97A5-F8B4-E833-A79A24C68D23}"/>
              </a:ext>
            </a:extLst>
          </p:cNvPr>
          <p:cNvSpPr/>
          <p:nvPr/>
        </p:nvSpPr>
        <p:spPr>
          <a:xfrm>
            <a:off x="2602017" y="3465322"/>
            <a:ext cx="5862372" cy="1299655"/>
          </a:xfrm>
          <a:prstGeom prst="wedgeEllipseCallout">
            <a:avLst>
              <a:gd name="adj1" fmla="val 45740"/>
              <a:gd name="adj2" fmla="val 59187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普通に勉強すれば取れます</a:t>
            </a:r>
            <a:r>
              <a:rPr kumimoji="1" lang="en-US" altLang="ja-JP" dirty="0"/>
              <a:t>!!</a:t>
            </a:r>
          </a:p>
          <a:p>
            <a:pPr algn="ctr"/>
            <a:r>
              <a:rPr kumimoji="1" lang="ja-JP" altLang="en-US" dirty="0"/>
              <a:t>就職活動前までに取っておきたいです。</a:t>
            </a:r>
          </a:p>
        </p:txBody>
      </p:sp>
      <p:pic>
        <p:nvPicPr>
          <p:cNvPr id="2050" name="Picture 2" descr="教壇に立つ笑顔の先生（無料イラスト素材） - イラスト素材図鑑">
            <a:extLst>
              <a:ext uri="{FF2B5EF4-FFF2-40B4-BE49-F238E27FC236}">
                <a16:creationId xmlns:a16="http://schemas.microsoft.com/office/drawing/2014/main" id="{987654A3-94BB-E7D2-720F-0C568C40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634" y="2970321"/>
            <a:ext cx="2295650" cy="27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3ECE7154-BD11-A688-EEDC-6A733B579CD8}"/>
              </a:ext>
            </a:extLst>
          </p:cNvPr>
          <p:cNvSpPr txBox="1">
            <a:spLocks/>
          </p:cNvSpPr>
          <p:nvPr/>
        </p:nvSpPr>
        <p:spPr>
          <a:xfrm>
            <a:off x="1105813" y="5747667"/>
            <a:ext cx="8093220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rgbClr val="FFFF00"/>
                </a:solidFill>
              </a:rPr>
              <a:t>※</a:t>
            </a:r>
            <a:r>
              <a:rPr lang="ja-JP" altLang="en-US" sz="2400" dirty="0">
                <a:solidFill>
                  <a:srgbClr val="FFFF00"/>
                </a:solidFill>
              </a:rPr>
              <a:t>問い合わせ先：独立</a:t>
            </a:r>
            <a:r>
              <a:rPr lang="ja-JP" altLang="en-US" sz="2400">
                <a:solidFill>
                  <a:srgbClr val="FFFF00"/>
                </a:solidFill>
              </a:rPr>
              <a:t>行政法人情報処理推進機構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83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取っておきたいメディア関連資格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31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84893"/>
            <a:ext cx="10771632" cy="1544108"/>
          </a:xfrm>
        </p:spPr>
        <p:txBody>
          <a:bodyPr>
            <a:normAutofit lnSpcReduction="10000"/>
          </a:bodyPr>
          <a:lstStyle/>
          <a:p>
            <a:r>
              <a:rPr lang="en-US" altLang="ja-JP" sz="3200" dirty="0"/>
              <a:t>CG</a:t>
            </a:r>
            <a:r>
              <a:rPr lang="ja-JP" altLang="en-US" sz="3200" dirty="0"/>
              <a:t>エンジニア検定（公的資格）</a:t>
            </a:r>
            <a:endParaRPr lang="en-US" altLang="ja-JP" sz="3200" dirty="0"/>
          </a:p>
          <a:p>
            <a:r>
              <a:rPr lang="en-US" altLang="ja-JP" sz="3200" dirty="0"/>
              <a:t>Web</a:t>
            </a:r>
            <a:r>
              <a:rPr lang="ja-JP" altLang="en-US" sz="3200" dirty="0"/>
              <a:t>デザイナー検定（公的資格）</a:t>
            </a:r>
            <a:endParaRPr lang="en-US" altLang="ja-JP" sz="3200" dirty="0"/>
          </a:p>
          <a:p>
            <a:r>
              <a:rPr lang="ja-JP" altLang="en-US" sz="3200" dirty="0"/>
              <a:t>他</a:t>
            </a:r>
            <a:endParaRPr lang="en-US" altLang="ja-JP" sz="3200" dirty="0"/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66DA5BBA-1924-4D20-62CA-745CEAF52323}"/>
              </a:ext>
            </a:extLst>
          </p:cNvPr>
          <p:cNvSpPr/>
          <p:nvPr/>
        </p:nvSpPr>
        <p:spPr>
          <a:xfrm>
            <a:off x="1816250" y="3790107"/>
            <a:ext cx="5862372" cy="1299655"/>
          </a:xfrm>
          <a:prstGeom prst="wedgeEllipseCallout">
            <a:avLst>
              <a:gd name="adj1" fmla="val 45740"/>
              <a:gd name="adj2" fmla="val 59187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普通に勉強すれば取れます</a:t>
            </a:r>
            <a:r>
              <a:rPr kumimoji="1" lang="en-US" altLang="ja-JP" dirty="0"/>
              <a:t>!!</a:t>
            </a:r>
          </a:p>
          <a:p>
            <a:pPr algn="ctr"/>
            <a:r>
              <a:rPr kumimoji="1" lang="ja-JP" altLang="en-US" dirty="0"/>
              <a:t>就職活動前までに取っておきたいです。</a:t>
            </a:r>
          </a:p>
        </p:txBody>
      </p:sp>
      <p:pic>
        <p:nvPicPr>
          <p:cNvPr id="3074" name="Picture 2" descr="教壇に立つ女性の先生（無料イラスト素材） - イラスト素材図鑑">
            <a:extLst>
              <a:ext uri="{FF2B5EF4-FFF2-40B4-BE49-F238E27FC236}">
                <a16:creationId xmlns:a16="http://schemas.microsoft.com/office/drawing/2014/main" id="{C646F70A-EFD9-EC14-2895-013E70B9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84" y="3290962"/>
            <a:ext cx="2711449" cy="288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68E356BE-C280-6E33-45AE-093DEC81687C}"/>
              </a:ext>
            </a:extLst>
          </p:cNvPr>
          <p:cNvSpPr txBox="1">
            <a:spLocks/>
          </p:cNvSpPr>
          <p:nvPr/>
        </p:nvSpPr>
        <p:spPr>
          <a:xfrm>
            <a:off x="2414355" y="5840676"/>
            <a:ext cx="5434245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rgbClr val="FFFF00"/>
                </a:solidFill>
              </a:rPr>
              <a:t>※</a:t>
            </a:r>
            <a:r>
              <a:rPr lang="ja-JP" altLang="en-US" sz="2400" dirty="0">
                <a:solidFill>
                  <a:srgbClr val="FFFF00"/>
                </a:solidFill>
              </a:rPr>
              <a:t>問い合わせ先：</a:t>
            </a:r>
            <a:r>
              <a:rPr lang="en-US" altLang="ja-JP" sz="2400" dirty="0">
                <a:solidFill>
                  <a:srgbClr val="FFFF00"/>
                </a:solidFill>
              </a:rPr>
              <a:t>CG-ARTS</a:t>
            </a:r>
            <a:r>
              <a:rPr lang="ja-JP" altLang="en-US" sz="2400" dirty="0">
                <a:solidFill>
                  <a:srgbClr val="FFFF00"/>
                </a:solidFill>
              </a:rPr>
              <a:t>協会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0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50" y="298612"/>
            <a:ext cx="11482868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勉強が嫌いな人でも絶対取れる</a:t>
            </a:r>
            <a:r>
              <a:rPr kumimoji="1" lang="ja-JP" altLang="en-US" dirty="0">
                <a:solidFill>
                  <a:srgbClr val="FFFF00"/>
                </a:solidFill>
              </a:rPr>
              <a:t>伝説</a:t>
            </a:r>
            <a:r>
              <a:rPr kumimoji="1" lang="ja-JP" altLang="en-US" dirty="0"/>
              <a:t>の資格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32</a:t>
            </a:fld>
            <a:endParaRPr lang="ja-JP" altLang="en-US" noProof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9D61C28-A777-0979-EB2D-F76E8574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68" y="1596429"/>
            <a:ext cx="10041432" cy="1819124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特定化学物質等作業主任者（国家資格）</a:t>
            </a:r>
            <a:endParaRPr lang="en-US" altLang="ja-JP" sz="3200" dirty="0"/>
          </a:p>
          <a:p>
            <a:r>
              <a:rPr lang="ja-JP" altLang="en-US" sz="3200" dirty="0"/>
              <a:t>有機溶剤作業主任者（国家資格）</a:t>
            </a:r>
            <a:endParaRPr lang="en-US" altLang="ja-JP" sz="3200" dirty="0"/>
          </a:p>
          <a:p>
            <a:r>
              <a:rPr lang="ja-JP" altLang="en-US" sz="3200" dirty="0"/>
              <a:t>他</a:t>
            </a:r>
            <a:endParaRPr lang="en-US" altLang="ja-JP" sz="3200" dirty="0"/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2C0DA19D-EF03-122B-5F9D-0F4F10C6AC1A}"/>
              </a:ext>
            </a:extLst>
          </p:cNvPr>
          <p:cNvSpPr/>
          <p:nvPr/>
        </p:nvSpPr>
        <p:spPr>
          <a:xfrm>
            <a:off x="1807633" y="3517152"/>
            <a:ext cx="6764158" cy="1299655"/>
          </a:xfrm>
          <a:prstGeom prst="wedgeEllipseCallout">
            <a:avLst>
              <a:gd name="adj1" fmla="val 44116"/>
              <a:gd name="adj2" fmla="val 56098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講習を受けて、修了試験に合格すれば</a:t>
            </a:r>
            <a:r>
              <a:rPr kumimoji="1" lang="en-US" altLang="ja-JP" dirty="0"/>
              <a:t>OK!!</a:t>
            </a:r>
          </a:p>
          <a:p>
            <a:pPr algn="ctr"/>
            <a:r>
              <a:rPr kumimoji="1" lang="ja-JP" altLang="en-US" dirty="0"/>
              <a:t>まず落ちない</a:t>
            </a:r>
            <a:r>
              <a:rPr kumimoji="1" lang="en-US" altLang="ja-JP" dirty="0"/>
              <a:t>!! </a:t>
            </a:r>
            <a:r>
              <a:rPr kumimoji="1" lang="ja-JP" altLang="en-US" dirty="0"/>
              <a:t>行けば</a:t>
            </a:r>
            <a:r>
              <a:rPr kumimoji="1" lang="ja-JP" altLang="en-US" dirty="0">
                <a:solidFill>
                  <a:srgbClr val="FF0066"/>
                </a:solidFill>
              </a:rPr>
              <a:t>合格</a:t>
            </a:r>
            <a:r>
              <a:rPr kumimoji="1" lang="en-US" altLang="ja-JP" dirty="0"/>
              <a:t>!! </a:t>
            </a:r>
          </a:p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ま・さ・に・伝説</a:t>
            </a:r>
            <a:r>
              <a:rPr kumimoji="1" lang="en-US" altLang="ja-JP" dirty="0">
                <a:solidFill>
                  <a:srgbClr val="FFC000"/>
                </a:solidFill>
              </a:rPr>
              <a:t>!!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A3016467-F9D0-FE79-36C0-113CFDE281A1}"/>
              </a:ext>
            </a:extLst>
          </p:cNvPr>
          <p:cNvSpPr txBox="1">
            <a:spLocks/>
          </p:cNvSpPr>
          <p:nvPr/>
        </p:nvSpPr>
        <p:spPr>
          <a:xfrm>
            <a:off x="1957154" y="5637477"/>
            <a:ext cx="7213601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rgbClr val="FFFF00"/>
                </a:solidFill>
              </a:rPr>
              <a:t>※</a:t>
            </a:r>
            <a:r>
              <a:rPr lang="ja-JP" altLang="en-US" sz="2400" dirty="0">
                <a:solidFill>
                  <a:srgbClr val="FFFF00"/>
                </a:solidFill>
              </a:rPr>
              <a:t>問い合わせ先：各都道府県労働局健康安全課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5" name="コンテンツ プレースホルダー 6">
            <a:extLst>
              <a:ext uri="{FF2B5EF4-FFF2-40B4-BE49-F238E27FC236}">
                <a16:creationId xmlns:a16="http://schemas.microsoft.com/office/drawing/2014/main" id="{04DC9F47-0E10-49FB-76BE-65E371FF313E}"/>
              </a:ext>
            </a:extLst>
          </p:cNvPr>
          <p:cNvSpPr txBox="1">
            <a:spLocks/>
          </p:cNvSpPr>
          <p:nvPr/>
        </p:nvSpPr>
        <p:spPr>
          <a:xfrm>
            <a:off x="2029120" y="6100440"/>
            <a:ext cx="7213601" cy="56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srgbClr val="FFFF00"/>
                </a:solidFill>
              </a:rPr>
              <a:t>（例）神奈川労務安全衛生協会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フクロウ博士（先生）のイラスト - イラストストック">
            <a:extLst>
              <a:ext uri="{FF2B5EF4-FFF2-40B4-BE49-F238E27FC236}">
                <a16:creationId xmlns:a16="http://schemas.microsoft.com/office/drawing/2014/main" id="{1E23BF69-62C1-DAD0-7769-3CDA6C8B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71" y="3898283"/>
            <a:ext cx="2617258" cy="22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04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/>
          <a:lstStyle/>
          <a:p>
            <a:pPr rtl="0"/>
            <a:r>
              <a:rPr lang="ja-JP" altLang="en-US" spc="400" dirty="0">
                <a:latin typeface="Meiryo UI" panose="020B0604030504040204" pitchFamily="50" charset="-128"/>
                <a:ea typeface="Meiryo UI" panose="020B0604030504040204" pitchFamily="50" charset="-128"/>
              </a:rPr>
              <a:t>お知らせ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DDE2260-E7BC-0420-6C48-BE65D730D51B}"/>
              </a:ext>
            </a:extLst>
          </p:cNvPr>
          <p:cNvSpPr txBox="1">
            <a:spLocks/>
          </p:cNvSpPr>
          <p:nvPr/>
        </p:nvSpPr>
        <p:spPr>
          <a:xfrm>
            <a:off x="264571" y="3369819"/>
            <a:ext cx="11427679" cy="834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3600" spc="400" dirty="0"/>
              <a:t>～ ホームページなど ～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3469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6">
            <a:extLst>
              <a:ext uri="{FF2B5EF4-FFF2-40B4-BE49-F238E27FC236}">
                <a16:creationId xmlns:a16="http://schemas.microsoft.com/office/drawing/2014/main" id="{BA592B97-E37D-354A-61B2-504366A6E33E}"/>
              </a:ext>
            </a:extLst>
          </p:cNvPr>
          <p:cNvSpPr txBox="1">
            <a:spLocks/>
          </p:cNvSpPr>
          <p:nvPr/>
        </p:nvSpPr>
        <p:spPr>
          <a:xfrm>
            <a:off x="309031" y="1997015"/>
            <a:ext cx="9917346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/>
              <a:t>■東京情報大学トップページ</a:t>
            </a:r>
            <a:endParaRPr lang="en-US" altLang="ja-JP" sz="3200" dirty="0"/>
          </a:p>
        </p:txBody>
      </p:sp>
      <p:sp>
        <p:nvSpPr>
          <p:cNvPr id="8" name="コンテンツ プレースホルダー 6">
            <a:extLst>
              <a:ext uri="{FF2B5EF4-FFF2-40B4-BE49-F238E27FC236}">
                <a16:creationId xmlns:a16="http://schemas.microsoft.com/office/drawing/2014/main" id="{CBD59C00-D800-CBAE-CB4E-E5D7CF7B3C9F}"/>
              </a:ext>
            </a:extLst>
          </p:cNvPr>
          <p:cNvSpPr txBox="1">
            <a:spLocks/>
          </p:cNvSpPr>
          <p:nvPr/>
        </p:nvSpPr>
        <p:spPr>
          <a:xfrm>
            <a:off x="403522" y="2642813"/>
            <a:ext cx="5115369" cy="57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https://www.tuis.ac.jp/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0897E2-3202-9464-0115-7C89D229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161" y="5714344"/>
            <a:ext cx="1541991" cy="367568"/>
          </a:xfrm>
          <a:prstGeom prst="rect">
            <a:avLst/>
          </a:prstGeom>
        </p:spPr>
      </p:pic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92C7013F-FC4A-6BF6-89D6-5BEDC7C69495}"/>
              </a:ext>
            </a:extLst>
          </p:cNvPr>
          <p:cNvSpPr txBox="1"/>
          <p:nvPr/>
        </p:nvSpPr>
        <p:spPr>
          <a:xfrm>
            <a:off x="403522" y="5712530"/>
            <a:ext cx="1749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/>
              <a:t>東京情報大学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10F917-7462-832A-20CC-689CE88B39F2}"/>
              </a:ext>
            </a:extLst>
          </p:cNvPr>
          <p:cNvSpPr/>
          <p:nvPr/>
        </p:nvSpPr>
        <p:spPr>
          <a:xfrm>
            <a:off x="403522" y="5645159"/>
            <a:ext cx="3476018" cy="505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6">
            <a:extLst>
              <a:ext uri="{FF2B5EF4-FFF2-40B4-BE49-F238E27FC236}">
                <a16:creationId xmlns:a16="http://schemas.microsoft.com/office/drawing/2014/main" id="{9B1BCC53-9192-44CB-BD1F-7F12A8488CD8}"/>
              </a:ext>
            </a:extLst>
          </p:cNvPr>
          <p:cNvSpPr txBox="1">
            <a:spLocks/>
          </p:cNvSpPr>
          <p:nvPr/>
        </p:nvSpPr>
        <p:spPr>
          <a:xfrm>
            <a:off x="338664" y="5060300"/>
            <a:ext cx="5631789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srgbClr val="FFFF00"/>
                </a:solidFill>
              </a:rPr>
              <a:t>検索サイトでの検索で行けます</a:t>
            </a:r>
            <a:r>
              <a:rPr lang="en-US" altLang="ja-JP" sz="2400" dirty="0">
                <a:solidFill>
                  <a:srgbClr val="FFFF00"/>
                </a:solidFill>
              </a:rPr>
              <a:t>!!</a:t>
            </a:r>
          </a:p>
        </p:txBody>
      </p:sp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04C957CB-B4E8-5506-4692-13D76A7F8246}"/>
              </a:ext>
            </a:extLst>
          </p:cNvPr>
          <p:cNvSpPr txBox="1">
            <a:spLocks/>
          </p:cNvSpPr>
          <p:nvPr/>
        </p:nvSpPr>
        <p:spPr>
          <a:xfrm>
            <a:off x="309031" y="3485926"/>
            <a:ext cx="9917346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/>
              <a:t>■教員紹介</a:t>
            </a:r>
            <a:endParaRPr lang="en-US" altLang="ja-JP" sz="3200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5D42E58-E937-22CD-0164-09D737503BFA}"/>
              </a:ext>
            </a:extLst>
          </p:cNvPr>
          <p:cNvSpPr txBox="1">
            <a:spLocks/>
          </p:cNvSpPr>
          <p:nvPr/>
        </p:nvSpPr>
        <p:spPr>
          <a:xfrm>
            <a:off x="338664" y="4091178"/>
            <a:ext cx="5984584" cy="57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https://www.tuis.ac.jp/teacher/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EFFA1B4-2BC6-8EBA-EB44-EC1BEBBB1C9A}"/>
              </a:ext>
            </a:extLst>
          </p:cNvPr>
          <p:cNvSpPr txBox="1">
            <a:spLocks/>
          </p:cNvSpPr>
          <p:nvPr/>
        </p:nvSpPr>
        <p:spPr>
          <a:xfrm>
            <a:off x="495638" y="157680"/>
            <a:ext cx="1077163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/>
              <a:t>大学ホームページ</a:t>
            </a:r>
          </a:p>
        </p:txBody>
      </p:sp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3AB9483A-B988-96D2-187F-EF7C806B1FEB}"/>
              </a:ext>
            </a:extLst>
          </p:cNvPr>
          <p:cNvSpPr/>
          <p:nvPr/>
        </p:nvSpPr>
        <p:spPr>
          <a:xfrm>
            <a:off x="5970453" y="2600465"/>
            <a:ext cx="5239428" cy="1657070"/>
          </a:xfrm>
          <a:prstGeom prst="wedgeEllipseCallout">
            <a:avLst>
              <a:gd name="adj1" fmla="val -58672"/>
              <a:gd name="adj2" fmla="val -4686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最新情報がゲットできる</a:t>
            </a:r>
            <a:r>
              <a:rPr kumimoji="1" lang="en-US" altLang="ja-JP" sz="2000" dirty="0"/>
              <a:t>!!</a:t>
            </a:r>
            <a:br>
              <a:rPr kumimoji="1" lang="en-US" altLang="ja-JP" sz="2000" dirty="0"/>
            </a:br>
            <a:r>
              <a:rPr kumimoji="1" lang="ja-JP" altLang="en-US" sz="2000" dirty="0"/>
              <a:t>休講情報などもここに出る</a:t>
            </a:r>
            <a:r>
              <a:rPr kumimoji="1" lang="en-US" altLang="ja-JP" sz="2000" dirty="0"/>
              <a:t>!!</a:t>
            </a:r>
            <a:br>
              <a:rPr kumimoji="1" lang="en-US" altLang="ja-JP" sz="2000" dirty="0"/>
            </a:br>
            <a:r>
              <a:rPr kumimoji="1" lang="en-US" altLang="ja-JP" sz="2000" dirty="0"/>
              <a:t>(</a:t>
            </a:r>
            <a:r>
              <a:rPr kumimoji="1" lang="ja-JP" altLang="en-US" sz="2000" dirty="0"/>
              <a:t>休講情報は</a:t>
            </a:r>
            <a:r>
              <a:rPr kumimoji="1" lang="en-US" altLang="ja-JP" sz="2000" dirty="0" err="1"/>
              <a:t>WebClass</a:t>
            </a:r>
            <a:r>
              <a:rPr kumimoji="1" lang="ja-JP" altLang="en-US" sz="2000" dirty="0"/>
              <a:t>のタイムラインもチェック</a:t>
            </a:r>
            <a:r>
              <a:rPr kumimoji="1" lang="en-US" altLang="ja-JP" sz="2000" dirty="0"/>
              <a:t>)</a:t>
            </a:r>
          </a:p>
        </p:txBody>
      </p:sp>
      <p:sp>
        <p:nvSpPr>
          <p:cNvPr id="15" name="吹き出し: 円形 14">
            <a:extLst>
              <a:ext uri="{FF2B5EF4-FFF2-40B4-BE49-F238E27FC236}">
                <a16:creationId xmlns:a16="http://schemas.microsoft.com/office/drawing/2014/main" id="{D65EA411-B510-2EB0-AA38-7B5CA9D96ADA}"/>
              </a:ext>
            </a:extLst>
          </p:cNvPr>
          <p:cNvSpPr/>
          <p:nvPr/>
        </p:nvSpPr>
        <p:spPr>
          <a:xfrm>
            <a:off x="5845921" y="4664003"/>
            <a:ext cx="5239428" cy="1657070"/>
          </a:xfrm>
          <a:prstGeom prst="wedgeEllipseCallout">
            <a:avLst>
              <a:gd name="adj1" fmla="val -55837"/>
              <a:gd name="adj2" fmla="val -56953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素敵な先生がいっぱい</a:t>
            </a:r>
            <a:r>
              <a:rPr kumimoji="1" lang="en-US" altLang="ja-JP" sz="2000" dirty="0"/>
              <a:t>!!</a:t>
            </a:r>
          </a:p>
          <a:p>
            <a:pPr algn="ctr"/>
            <a:r>
              <a:rPr kumimoji="1" lang="ja-JP" altLang="en-US" sz="2000" dirty="0"/>
              <a:t>各先生の専門分野がわかる</a:t>
            </a:r>
            <a:r>
              <a:rPr kumimoji="1" lang="en-US" altLang="ja-JP" sz="20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006247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6">
            <a:extLst>
              <a:ext uri="{FF2B5EF4-FFF2-40B4-BE49-F238E27FC236}">
                <a16:creationId xmlns:a16="http://schemas.microsoft.com/office/drawing/2014/main" id="{BA592B97-E37D-354A-61B2-504366A6E33E}"/>
              </a:ext>
            </a:extLst>
          </p:cNvPr>
          <p:cNvSpPr txBox="1">
            <a:spLocks/>
          </p:cNvSpPr>
          <p:nvPr/>
        </p:nvSpPr>
        <p:spPr>
          <a:xfrm>
            <a:off x="199903" y="1542720"/>
            <a:ext cx="7714067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000" dirty="0"/>
              <a:t>☆松下ゼミ</a:t>
            </a:r>
            <a:r>
              <a:rPr lang="ja-JP" altLang="en-US" sz="4000" dirty="0">
                <a:solidFill>
                  <a:srgbClr val="FFFF00"/>
                </a:solidFill>
              </a:rPr>
              <a:t>メイン</a:t>
            </a:r>
            <a:r>
              <a:rPr lang="ja-JP" altLang="en-US" sz="4000" dirty="0"/>
              <a:t>チャンネル</a:t>
            </a:r>
            <a:endParaRPr lang="en-US" altLang="ja-JP" sz="4000" dirty="0"/>
          </a:p>
        </p:txBody>
      </p:sp>
      <p:sp>
        <p:nvSpPr>
          <p:cNvPr id="8" name="コンテンツ プレースホルダー 6">
            <a:extLst>
              <a:ext uri="{FF2B5EF4-FFF2-40B4-BE49-F238E27FC236}">
                <a16:creationId xmlns:a16="http://schemas.microsoft.com/office/drawing/2014/main" id="{CBD59C00-D800-CBAE-CB4E-E5D7CF7B3C9F}"/>
              </a:ext>
            </a:extLst>
          </p:cNvPr>
          <p:cNvSpPr txBox="1">
            <a:spLocks/>
          </p:cNvSpPr>
          <p:nvPr/>
        </p:nvSpPr>
        <p:spPr>
          <a:xfrm>
            <a:off x="312994" y="3918047"/>
            <a:ext cx="9917346" cy="57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https://www.youtube.com/@dr.kotaromatsushita8629/videos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0897E2-3202-9464-0115-7C89D229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12" y="5678663"/>
            <a:ext cx="1541991" cy="367568"/>
          </a:xfrm>
          <a:prstGeom prst="rect">
            <a:avLst/>
          </a:prstGeom>
        </p:spPr>
      </p:pic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92C7013F-FC4A-6BF6-89D6-5BEDC7C69495}"/>
              </a:ext>
            </a:extLst>
          </p:cNvPr>
          <p:cNvSpPr txBox="1"/>
          <p:nvPr/>
        </p:nvSpPr>
        <p:spPr>
          <a:xfrm>
            <a:off x="439424" y="5678663"/>
            <a:ext cx="154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/>
              <a:t>松下孝太郎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10F917-7462-832A-20CC-689CE88B39F2}"/>
              </a:ext>
            </a:extLst>
          </p:cNvPr>
          <p:cNvSpPr/>
          <p:nvPr/>
        </p:nvSpPr>
        <p:spPr>
          <a:xfrm>
            <a:off x="407755" y="5628888"/>
            <a:ext cx="3476018" cy="505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6">
            <a:extLst>
              <a:ext uri="{FF2B5EF4-FFF2-40B4-BE49-F238E27FC236}">
                <a16:creationId xmlns:a16="http://schemas.microsoft.com/office/drawing/2014/main" id="{9B1BCC53-9192-44CB-BD1F-7F12A8488CD8}"/>
              </a:ext>
            </a:extLst>
          </p:cNvPr>
          <p:cNvSpPr txBox="1">
            <a:spLocks/>
          </p:cNvSpPr>
          <p:nvPr/>
        </p:nvSpPr>
        <p:spPr>
          <a:xfrm>
            <a:off x="312994" y="5057161"/>
            <a:ext cx="5680588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srgbClr val="FFFF00"/>
                </a:solidFill>
              </a:rPr>
              <a:t>松下ゼミ</a:t>
            </a:r>
            <a:r>
              <a:rPr lang="en-US" altLang="ja-JP" sz="2400" dirty="0">
                <a:solidFill>
                  <a:srgbClr val="FFFF00"/>
                </a:solidFill>
              </a:rPr>
              <a:t>HP</a:t>
            </a:r>
            <a:r>
              <a:rPr lang="ja-JP" altLang="en-US" sz="2400" dirty="0">
                <a:solidFill>
                  <a:srgbClr val="FFFF00"/>
                </a:solidFill>
              </a:rPr>
              <a:t>内のリンクから行けます</a:t>
            </a:r>
            <a:r>
              <a:rPr lang="en-US" altLang="ja-JP" sz="2400" dirty="0">
                <a:solidFill>
                  <a:srgbClr val="FFFF00"/>
                </a:solidFill>
              </a:rPr>
              <a:t>!!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278BBF2-F9D2-8F9F-3E9F-09955BADB5FA}"/>
              </a:ext>
            </a:extLst>
          </p:cNvPr>
          <p:cNvSpPr txBox="1">
            <a:spLocks/>
          </p:cNvSpPr>
          <p:nvPr/>
        </p:nvSpPr>
        <p:spPr>
          <a:xfrm>
            <a:off x="495638" y="157681"/>
            <a:ext cx="10771632" cy="1074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dirty="0"/>
              <a:t>YouTube</a:t>
            </a:r>
            <a:r>
              <a:rPr lang="ja-JP" altLang="en-US" dirty="0"/>
              <a:t>（その</a:t>
            </a:r>
            <a:r>
              <a:rPr lang="en-US" altLang="ja-JP" dirty="0"/>
              <a:t>1</a:t>
            </a:r>
            <a:r>
              <a:rPr lang="ja-JP" altLang="en-US" dirty="0"/>
              <a:t>）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90499AB-CE03-0A72-9D4E-86C43658EBDE}"/>
              </a:ext>
            </a:extLst>
          </p:cNvPr>
          <p:cNvSpPr txBox="1">
            <a:spLocks/>
          </p:cNvSpPr>
          <p:nvPr/>
        </p:nvSpPr>
        <p:spPr>
          <a:xfrm>
            <a:off x="312994" y="2408315"/>
            <a:ext cx="1177085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ja-JP" altLang="en-US" sz="3200" dirty="0"/>
              <a:t>学生作品やゼミの楽しい様子を紹介</a:t>
            </a:r>
            <a:endParaRPr lang="en-US" altLang="ja-JP" sz="3200" dirty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ja-JP" altLang="en-US" sz="3200" dirty="0"/>
              <a:t>登録者</a:t>
            </a:r>
            <a:r>
              <a:rPr lang="en-US" altLang="ja-JP" sz="3200" dirty="0"/>
              <a:t>250</a:t>
            </a:r>
            <a:r>
              <a:rPr lang="ja-JP" altLang="en-US" sz="3200" dirty="0"/>
              <a:t>人超の</a:t>
            </a:r>
            <a:r>
              <a:rPr lang="ja-JP" altLang="en-US" sz="3200" u="sng" dirty="0"/>
              <a:t>超人気伸びしろありあり</a:t>
            </a:r>
            <a:r>
              <a:rPr lang="ja-JP" altLang="en-US" sz="3200" dirty="0"/>
              <a:t>チャンネル</a:t>
            </a:r>
            <a:endParaRPr lang="en-US" altLang="ja-JP" sz="3200" dirty="0"/>
          </a:p>
        </p:txBody>
      </p:sp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A4972EF3-B04E-4526-7BB0-765D37868AD8}"/>
              </a:ext>
            </a:extLst>
          </p:cNvPr>
          <p:cNvSpPr/>
          <p:nvPr/>
        </p:nvSpPr>
        <p:spPr>
          <a:xfrm>
            <a:off x="7273139" y="4848878"/>
            <a:ext cx="4605867" cy="1285948"/>
          </a:xfrm>
          <a:prstGeom prst="wedgeEllipseCallout">
            <a:avLst>
              <a:gd name="adj1" fmla="val -42149"/>
              <a:gd name="adj2" fmla="val -7609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登録者</a:t>
            </a:r>
            <a:r>
              <a:rPr kumimoji="1" lang="en-US" altLang="ja-JP" sz="2000" dirty="0"/>
              <a:t>500</a:t>
            </a:r>
            <a:r>
              <a:rPr kumimoji="1" lang="ja-JP" altLang="en-US" sz="2000" dirty="0"/>
              <a:t>人超えの際は</a:t>
            </a:r>
            <a:endParaRPr kumimoji="1" lang="en-US" altLang="ja-JP" sz="2000" dirty="0"/>
          </a:p>
          <a:p>
            <a:pPr algn="ctr"/>
            <a:r>
              <a:rPr kumimoji="1" lang="ja-JP" altLang="en-US" sz="2000" dirty="0">
                <a:solidFill>
                  <a:srgbClr val="FFFF00"/>
                </a:solidFill>
              </a:rPr>
              <a:t>記念ライブ</a:t>
            </a:r>
            <a:r>
              <a:rPr kumimoji="1" lang="ja-JP" altLang="en-US" sz="2000" dirty="0"/>
              <a:t>を決行予定</a:t>
            </a:r>
            <a:r>
              <a:rPr kumimoji="1" lang="en-US" altLang="ja-JP" sz="2000" dirty="0"/>
              <a:t>!!</a:t>
            </a:r>
          </a:p>
          <a:p>
            <a:pPr algn="ctr"/>
            <a:r>
              <a:rPr kumimoji="1" lang="ja-JP" altLang="en-US" sz="2000" u="sng" dirty="0">
                <a:solidFill>
                  <a:srgbClr val="FF0000"/>
                </a:solidFill>
              </a:rPr>
              <a:t>今すぐアクセス</a:t>
            </a:r>
            <a:r>
              <a:rPr kumimoji="1" lang="en-US" altLang="ja-JP" sz="2000" u="sng" dirty="0">
                <a:solidFill>
                  <a:srgbClr val="FF0000"/>
                </a:solidFill>
              </a:rPr>
              <a:t>&amp;</a:t>
            </a:r>
            <a:r>
              <a:rPr kumimoji="1" lang="ja-JP" altLang="en-US" sz="2000" u="sng" dirty="0">
                <a:solidFill>
                  <a:srgbClr val="FF0000"/>
                </a:solidFill>
              </a:rPr>
              <a:t>登録</a:t>
            </a:r>
            <a:r>
              <a:rPr kumimoji="1" lang="en-US" altLang="ja-JP" sz="20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09523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6">
            <a:extLst>
              <a:ext uri="{FF2B5EF4-FFF2-40B4-BE49-F238E27FC236}">
                <a16:creationId xmlns:a16="http://schemas.microsoft.com/office/drawing/2014/main" id="{6AFE6475-73DA-6B69-661A-CECCF19A26EA}"/>
              </a:ext>
            </a:extLst>
          </p:cNvPr>
          <p:cNvSpPr txBox="1">
            <a:spLocks/>
          </p:cNvSpPr>
          <p:nvPr/>
        </p:nvSpPr>
        <p:spPr>
          <a:xfrm>
            <a:off x="345528" y="4390869"/>
            <a:ext cx="11616267" cy="57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https://www.youtube.com/channel/UCBU58ztJ2rUDm-abNPdRPWg/videos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0897E2-3202-9464-0115-7C89D229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974" y="5825201"/>
            <a:ext cx="1541991" cy="367568"/>
          </a:xfrm>
          <a:prstGeom prst="rect">
            <a:avLst/>
          </a:prstGeom>
        </p:spPr>
      </p:pic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92C7013F-FC4A-6BF6-89D6-5BEDC7C69495}"/>
              </a:ext>
            </a:extLst>
          </p:cNvPr>
          <p:cNvSpPr txBox="1"/>
          <p:nvPr/>
        </p:nvSpPr>
        <p:spPr>
          <a:xfrm>
            <a:off x="390286" y="5808930"/>
            <a:ext cx="154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/>
              <a:t>松下孝太郎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10F917-7462-832A-20CC-689CE88B39F2}"/>
              </a:ext>
            </a:extLst>
          </p:cNvPr>
          <p:cNvSpPr/>
          <p:nvPr/>
        </p:nvSpPr>
        <p:spPr>
          <a:xfrm>
            <a:off x="390286" y="5756016"/>
            <a:ext cx="3476018" cy="505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6">
            <a:extLst>
              <a:ext uri="{FF2B5EF4-FFF2-40B4-BE49-F238E27FC236}">
                <a16:creationId xmlns:a16="http://schemas.microsoft.com/office/drawing/2014/main" id="{9B1BCC53-9192-44CB-BD1F-7F12A8488CD8}"/>
              </a:ext>
            </a:extLst>
          </p:cNvPr>
          <p:cNvSpPr txBox="1">
            <a:spLocks/>
          </p:cNvSpPr>
          <p:nvPr/>
        </p:nvSpPr>
        <p:spPr>
          <a:xfrm>
            <a:off x="345527" y="5205750"/>
            <a:ext cx="6097047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>
                <a:solidFill>
                  <a:srgbClr val="FFFF00"/>
                </a:solidFill>
              </a:rPr>
              <a:t>松下ゼミ</a:t>
            </a:r>
            <a:r>
              <a:rPr lang="en-US" altLang="ja-JP" sz="2400" dirty="0">
                <a:solidFill>
                  <a:srgbClr val="FFFF00"/>
                </a:solidFill>
              </a:rPr>
              <a:t>HP</a:t>
            </a:r>
            <a:r>
              <a:rPr lang="ja-JP" altLang="en-US" sz="2400" dirty="0">
                <a:solidFill>
                  <a:srgbClr val="FFFF00"/>
                </a:solidFill>
              </a:rPr>
              <a:t>内のリンクから行けます</a:t>
            </a:r>
            <a:r>
              <a:rPr lang="en-US" altLang="ja-JP" sz="2400" dirty="0">
                <a:solidFill>
                  <a:srgbClr val="FFFF00"/>
                </a:solidFill>
              </a:rPr>
              <a:t>!!</a:t>
            </a:r>
          </a:p>
        </p:txBody>
      </p:sp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AB861515-11AE-1A44-AFA4-C65A1BC3122D}"/>
              </a:ext>
            </a:extLst>
          </p:cNvPr>
          <p:cNvSpPr/>
          <p:nvPr/>
        </p:nvSpPr>
        <p:spPr>
          <a:xfrm>
            <a:off x="6742838" y="5116759"/>
            <a:ext cx="3884674" cy="1145195"/>
          </a:xfrm>
          <a:prstGeom prst="wedgeEllipseCallout">
            <a:avLst>
              <a:gd name="adj1" fmla="val -49163"/>
              <a:gd name="adj2" fmla="val -68204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/>
              <a:t>リクエスト、コメントも常に募集中</a:t>
            </a:r>
            <a:r>
              <a:rPr kumimoji="1" lang="en-US" altLang="ja-JP" sz="2000" dirty="0"/>
              <a:t>!!</a:t>
            </a:r>
          </a:p>
          <a:p>
            <a:pPr algn="ctr"/>
            <a:r>
              <a:rPr kumimoji="1" lang="ja-JP" altLang="en-US" sz="2000" u="sng" dirty="0">
                <a:solidFill>
                  <a:srgbClr val="FF0000"/>
                </a:solidFill>
              </a:rPr>
              <a:t>今すぐ登録</a:t>
            </a:r>
            <a:r>
              <a:rPr kumimoji="1" lang="ja-JP" altLang="en-US" sz="2000" dirty="0"/>
              <a:t>だ</a:t>
            </a:r>
            <a:r>
              <a:rPr kumimoji="1" lang="en-US" altLang="ja-JP" sz="2000" dirty="0"/>
              <a:t>!!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70C4C1C9-CE88-6B5F-EBD9-A628CE76762D}"/>
              </a:ext>
            </a:extLst>
          </p:cNvPr>
          <p:cNvSpPr txBox="1">
            <a:spLocks/>
          </p:cNvSpPr>
          <p:nvPr/>
        </p:nvSpPr>
        <p:spPr>
          <a:xfrm>
            <a:off x="495638" y="157680"/>
            <a:ext cx="10771632" cy="1129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dirty="0"/>
              <a:t>YouTube</a:t>
            </a:r>
            <a:r>
              <a:rPr lang="ja-JP" altLang="en-US" dirty="0"/>
              <a:t>（その</a:t>
            </a:r>
            <a:r>
              <a:rPr lang="en-US" altLang="ja-JP" dirty="0"/>
              <a:t>2</a:t>
            </a:r>
            <a:r>
              <a:rPr lang="ja-JP" altLang="en-US" dirty="0"/>
              <a:t>）</a:t>
            </a:r>
          </a:p>
        </p:txBody>
      </p:sp>
      <p:sp>
        <p:nvSpPr>
          <p:cNvPr id="20" name="コンテンツ プレースホルダー 6">
            <a:extLst>
              <a:ext uri="{FF2B5EF4-FFF2-40B4-BE49-F238E27FC236}">
                <a16:creationId xmlns:a16="http://schemas.microsoft.com/office/drawing/2014/main" id="{6B758D46-CB86-D112-0884-25A630794277}"/>
              </a:ext>
            </a:extLst>
          </p:cNvPr>
          <p:cNvSpPr txBox="1">
            <a:spLocks/>
          </p:cNvSpPr>
          <p:nvPr/>
        </p:nvSpPr>
        <p:spPr>
          <a:xfrm>
            <a:off x="390286" y="2566909"/>
            <a:ext cx="1177085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ja-JP" altLang="en-US" sz="3200" dirty="0"/>
              <a:t>動画編集やプログラミングに使う素敵な風景素材を紹介</a:t>
            </a:r>
            <a:endParaRPr lang="en-US" altLang="ja-JP" sz="3200" dirty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altLang="ja-JP" sz="3200" dirty="0"/>
              <a:t>1</a:t>
            </a:r>
            <a:r>
              <a:rPr lang="ja-JP" altLang="en-US" sz="3200" dirty="0"/>
              <a:t>年で登録者</a:t>
            </a:r>
            <a:r>
              <a:rPr lang="en-US" altLang="ja-JP" sz="3200" dirty="0"/>
              <a:t>5</a:t>
            </a:r>
            <a:r>
              <a:rPr lang="ja-JP" altLang="en-US" sz="3200" dirty="0"/>
              <a:t>倍（</a:t>
            </a:r>
            <a:r>
              <a:rPr lang="en-US" altLang="ja-JP" sz="3200" dirty="0"/>
              <a:t>30</a:t>
            </a:r>
            <a:r>
              <a:rPr lang="ja-JP" altLang="en-US" sz="3200" dirty="0"/>
              <a:t>人→</a:t>
            </a:r>
            <a:r>
              <a:rPr lang="en-US" altLang="ja-JP" sz="3200" dirty="0"/>
              <a:t>150</a:t>
            </a:r>
            <a:r>
              <a:rPr lang="ja-JP" altLang="en-US" sz="3200" dirty="0"/>
              <a:t>人）の</a:t>
            </a:r>
            <a:r>
              <a:rPr lang="ja-JP" altLang="en-US" sz="3200" dirty="0">
                <a:solidFill>
                  <a:srgbClr val="FFFF00"/>
                </a:solidFill>
              </a:rPr>
              <a:t>バズりまくり</a:t>
            </a:r>
            <a:r>
              <a:rPr lang="ja-JP" altLang="en-US" sz="3200" dirty="0"/>
              <a:t>チャンネル</a:t>
            </a:r>
            <a:endParaRPr lang="en-US" altLang="ja-JP" sz="3200" dirty="0"/>
          </a:p>
        </p:txBody>
      </p:sp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E7AA0DAA-6C33-828A-8D32-67D4C768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272" y="3458272"/>
            <a:ext cx="868397" cy="868397"/>
          </a:xfrm>
          <a:prstGeom prst="rect">
            <a:avLst/>
          </a:prstGeom>
        </p:spPr>
      </p:pic>
      <p:sp>
        <p:nvSpPr>
          <p:cNvPr id="15" name="コンテンツ プレースホルダー 6">
            <a:extLst>
              <a:ext uri="{FF2B5EF4-FFF2-40B4-BE49-F238E27FC236}">
                <a16:creationId xmlns:a16="http://schemas.microsoft.com/office/drawing/2014/main" id="{FBBBE819-B098-BC91-7817-8DA2A6D8B706}"/>
              </a:ext>
            </a:extLst>
          </p:cNvPr>
          <p:cNvSpPr txBox="1">
            <a:spLocks/>
          </p:cNvSpPr>
          <p:nvPr/>
        </p:nvSpPr>
        <p:spPr>
          <a:xfrm>
            <a:off x="413473" y="1680020"/>
            <a:ext cx="7197669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000" dirty="0"/>
              <a:t>☆松下ゼミ</a:t>
            </a:r>
            <a:r>
              <a:rPr lang="ja-JP" altLang="en-US" sz="4000" dirty="0">
                <a:solidFill>
                  <a:srgbClr val="FFC000"/>
                </a:solidFill>
              </a:rPr>
              <a:t>サブ</a:t>
            </a:r>
            <a:r>
              <a:rPr lang="ja-JP" altLang="en-US" sz="4000" dirty="0"/>
              <a:t>チャンネル</a:t>
            </a:r>
            <a:endParaRPr lang="en-US" altLang="ja-JP" sz="4000" dirty="0"/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A9C8D09C-EACA-07BD-E6A6-0E02C8FCB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42" y="3458273"/>
            <a:ext cx="868397" cy="868397"/>
          </a:xfrm>
          <a:prstGeom prst="rect">
            <a:avLst/>
          </a:prstGeom>
        </p:spPr>
      </p:pic>
      <p:pic>
        <p:nvPicPr>
          <p:cNvPr id="17" name="図 16" descr="ロゴ&#10;&#10;自動的に生成された説明">
            <a:extLst>
              <a:ext uri="{FF2B5EF4-FFF2-40B4-BE49-F238E27FC236}">
                <a16:creationId xmlns:a16="http://schemas.microsoft.com/office/drawing/2014/main" id="{390CA27B-1FFF-02D9-E82C-2B403940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12" y="3458272"/>
            <a:ext cx="868397" cy="8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3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>
            <a:extLst>
              <a:ext uri="{FF2B5EF4-FFF2-40B4-BE49-F238E27FC236}">
                <a16:creationId xmlns:a16="http://schemas.microsoft.com/office/drawing/2014/main" id="{70C4C1C9-CE88-6B5F-EBD9-A628CE76762D}"/>
              </a:ext>
            </a:extLst>
          </p:cNvPr>
          <p:cNvSpPr txBox="1">
            <a:spLocks/>
          </p:cNvSpPr>
          <p:nvPr/>
        </p:nvSpPr>
        <p:spPr>
          <a:xfrm>
            <a:off x="495638" y="157680"/>
            <a:ext cx="10771632" cy="1129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i="0" kern="1200" cap="all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/>
              <a:t>楽しく頑張りましょう♪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EA0EB25-9FC2-403C-5F44-07E22C008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07" y="2256368"/>
            <a:ext cx="4469644" cy="3938874"/>
          </a:xfrm>
          <a:prstGeom prst="rect">
            <a:avLst/>
          </a:prstGeom>
        </p:spPr>
      </p:pic>
      <p:pic>
        <p:nvPicPr>
          <p:cNvPr id="5" name="図 4" descr="部屋, シャツ が含まれている画像&#10;&#10;自動的に生成された説明">
            <a:extLst>
              <a:ext uri="{FF2B5EF4-FFF2-40B4-BE49-F238E27FC236}">
                <a16:creationId xmlns:a16="http://schemas.microsoft.com/office/drawing/2014/main" id="{F207CF4A-9CF6-9601-D54A-A227AB7F7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81" y="2060232"/>
            <a:ext cx="4594502" cy="4261401"/>
          </a:xfrm>
          <a:prstGeom prst="rect">
            <a:avLst/>
          </a:prstGeom>
        </p:spPr>
      </p:pic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F0F69452-4EB8-F7AD-C503-7BDA4599D860}"/>
              </a:ext>
            </a:extLst>
          </p:cNvPr>
          <p:cNvSpPr txBox="1">
            <a:spLocks/>
          </p:cNvSpPr>
          <p:nvPr/>
        </p:nvSpPr>
        <p:spPr>
          <a:xfrm>
            <a:off x="9608061" y="4930582"/>
            <a:ext cx="2499272" cy="1228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8800" dirty="0">
                <a:solidFill>
                  <a:srgbClr val="FFFF00"/>
                </a:solidFill>
              </a:rPr>
              <a:t>完</a:t>
            </a:r>
            <a:r>
              <a:rPr lang="en-US" altLang="ja-JP" sz="8800" dirty="0">
                <a:solidFill>
                  <a:srgbClr val="FFFF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95462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メディアデザイン研究室</a:t>
            </a:r>
          </a:p>
        </p:txBody>
      </p:sp>
    </p:spTree>
    <p:extLst>
      <p:ext uri="{BB962C8B-B14F-4D97-AF65-F5344CB8AC3E}">
        <p14:creationId xmlns:p14="http://schemas.microsoft.com/office/powerpoint/2010/main" val="3337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6"/>
            <a:ext cx="8544720" cy="1071890"/>
          </a:xfrm>
        </p:spPr>
        <p:txBody>
          <a:bodyPr>
            <a:normAutofit/>
          </a:bodyPr>
          <a:lstStyle/>
          <a:p>
            <a:r>
              <a:rPr lang="ja-JP" altLang="en-US" dirty="0"/>
              <a:t>情報メディア学系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5</a:t>
            </a:fld>
            <a:endParaRPr lang="ja-JP" altLang="en-US" noProof="0"/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06BDB3A0-2515-E980-4DDB-E525A8C08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230491"/>
              </p:ext>
            </p:extLst>
          </p:nvPr>
        </p:nvGraphicFramePr>
        <p:xfrm>
          <a:off x="0" y="1680432"/>
          <a:ext cx="6938433" cy="4474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34BCB1F9-714A-CFDE-D99F-16E6F976B995}"/>
              </a:ext>
            </a:extLst>
          </p:cNvPr>
          <p:cNvSpPr/>
          <p:nvPr/>
        </p:nvSpPr>
        <p:spPr>
          <a:xfrm>
            <a:off x="5819579" y="2871487"/>
            <a:ext cx="3786083" cy="1572730"/>
          </a:xfrm>
          <a:prstGeom prst="wedgeEllipseCallout">
            <a:avLst>
              <a:gd name="adj1" fmla="val 47223"/>
              <a:gd name="adj2" fmla="val 44932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情報メディア学系は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</a:t>
            </a:r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つの研究室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から構成されています。</a:t>
            </a:r>
            <a:endParaRPr kumimoji="1"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 descr="持つ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4359D4A6-3914-3497-1AFB-D5FA5BA8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564" y="3726837"/>
            <a:ext cx="2012962" cy="258901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79FBAA-EE46-78B3-D6CF-63F146AE2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5663" y="506160"/>
            <a:ext cx="1008051" cy="79295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57EB9B6-CB17-CF9D-696E-46832A72E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5334" y="1077234"/>
            <a:ext cx="1008051" cy="7929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83C6341-29A9-CEC4-A3F6-7FBC4D0D3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907" y="1742825"/>
            <a:ext cx="1008051" cy="7929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F026FA1-FE81-8296-0FBC-72135037C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5334" y="2410831"/>
            <a:ext cx="1008051" cy="792957"/>
          </a:xfrm>
          <a:prstGeom prst="rect">
            <a:avLst/>
          </a:prstGeom>
        </p:spPr>
      </p:pic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A34BFFB9-BC23-7BEB-757B-459AA6E57FCF}"/>
              </a:ext>
            </a:extLst>
          </p:cNvPr>
          <p:cNvSpPr/>
          <p:nvPr/>
        </p:nvSpPr>
        <p:spPr>
          <a:xfrm>
            <a:off x="7015906" y="1126787"/>
            <a:ext cx="2849001" cy="1027680"/>
          </a:xfrm>
          <a:prstGeom prst="wedgeEllipseCallout">
            <a:avLst>
              <a:gd name="adj1" fmla="val 49481"/>
              <a:gd name="adj2" fmla="val 47447"/>
            </a:avLst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チ・キュ・ウ・ノ</a:t>
            </a:r>
            <a:br>
              <a:rPr kumimoji="1" lang="en-US" altLang="ja-JP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kumimoji="1" lang="ja-JP" alt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ミ・ナ・サ・ン</a:t>
            </a:r>
            <a:endParaRPr kumimoji="1" lang="en-US" altLang="ja-JP" sz="1400" dirty="0">
              <a:solidFill>
                <a:schemeClr val="accent5">
                  <a:lumMod val="20000"/>
                  <a:lumOff val="8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ja-JP" alt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コ・ン・ニ・チ・ハ</a:t>
            </a:r>
            <a:endParaRPr kumimoji="1" lang="en-US" altLang="ja-JP" sz="1400" dirty="0">
              <a:solidFill>
                <a:schemeClr val="accent1">
                  <a:lumMod val="20000"/>
                  <a:lumOff val="8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286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6"/>
            <a:ext cx="10771632" cy="107189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メディアデザイン研究室の分野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6</a:t>
            </a:fld>
            <a:endParaRPr lang="ja-JP" altLang="en-US" noProof="0"/>
          </a:p>
        </p:txBody>
      </p:sp>
      <p:pic>
        <p:nvPicPr>
          <p:cNvPr id="9" name="図 8" descr="テーブル, 持つ, 女性, 女の子 が含まれている画像&#10;&#10;自動的に生成された説明">
            <a:extLst>
              <a:ext uri="{FF2B5EF4-FFF2-40B4-BE49-F238E27FC236}">
                <a16:creationId xmlns:a16="http://schemas.microsoft.com/office/drawing/2014/main" id="{08909237-C86D-A0B5-7364-EAB3935C9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866" y="1502096"/>
            <a:ext cx="2465362" cy="2465362"/>
          </a:xfrm>
          <a:prstGeom prst="rect">
            <a:avLst/>
          </a:prstGeom>
        </p:spPr>
      </p:pic>
      <p:pic>
        <p:nvPicPr>
          <p:cNvPr id="11" name="図 10" descr="コンピュータ, クマ, 座る, 本 が含まれている画像&#10;&#10;自動的に生成された説明">
            <a:extLst>
              <a:ext uri="{FF2B5EF4-FFF2-40B4-BE49-F238E27FC236}">
                <a16:creationId xmlns:a16="http://schemas.microsoft.com/office/drawing/2014/main" id="{53718F6A-43F5-D5FD-2455-BCA1289B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837" y="1521957"/>
            <a:ext cx="2333227" cy="1983243"/>
          </a:xfrm>
          <a:prstGeom prst="rect">
            <a:avLst/>
          </a:prstGeom>
        </p:spPr>
      </p:pic>
      <p:pic>
        <p:nvPicPr>
          <p:cNvPr id="25" name="図 2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CD8FC0C6-92A5-17C1-DC3B-6CAD77810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636" y="4228272"/>
            <a:ext cx="2788321" cy="2215542"/>
          </a:xfrm>
          <a:prstGeom prst="rect">
            <a:avLst/>
          </a:prstGeom>
        </p:spPr>
      </p:pic>
      <p:pic>
        <p:nvPicPr>
          <p:cNvPr id="27" name="図 26" descr="おもちゃ, 写真, コンピュー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B9048EE-0688-4E66-E6AC-F5033490A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035" y="4178824"/>
            <a:ext cx="2311239" cy="2445756"/>
          </a:xfrm>
          <a:prstGeom prst="rect">
            <a:avLst/>
          </a:prstGeom>
        </p:spPr>
      </p:pic>
      <p:sp>
        <p:nvSpPr>
          <p:cNvPr id="28" name="コンテンツ プレースホルダー 6">
            <a:extLst>
              <a:ext uri="{FF2B5EF4-FFF2-40B4-BE49-F238E27FC236}">
                <a16:creationId xmlns:a16="http://schemas.microsoft.com/office/drawing/2014/main" id="{08A46735-3BBC-4091-B180-3CD89CE2D4B1}"/>
              </a:ext>
            </a:extLst>
          </p:cNvPr>
          <p:cNvSpPr txBox="1">
            <a:spLocks/>
          </p:cNvSpPr>
          <p:nvPr/>
        </p:nvSpPr>
        <p:spPr>
          <a:xfrm>
            <a:off x="1258505" y="3590142"/>
            <a:ext cx="2965644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400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CG</a:t>
            </a:r>
            <a:r>
              <a:rPr lang="ja-JP" altLang="en-US" sz="2400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・</a:t>
            </a:r>
            <a:r>
              <a:rPr lang="en-US" altLang="ja-JP" sz="2400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Web</a:t>
            </a:r>
          </a:p>
        </p:txBody>
      </p:sp>
      <p:sp>
        <p:nvSpPr>
          <p:cNvPr id="29" name="コンテンツ プレースホルダー 6">
            <a:extLst>
              <a:ext uri="{FF2B5EF4-FFF2-40B4-BE49-F238E27FC236}">
                <a16:creationId xmlns:a16="http://schemas.microsoft.com/office/drawing/2014/main" id="{8CC857FE-7EBE-78DA-DD3F-8C4E96247447}"/>
              </a:ext>
            </a:extLst>
          </p:cNvPr>
          <p:cNvSpPr txBox="1">
            <a:spLocks/>
          </p:cNvSpPr>
          <p:nvPr/>
        </p:nvSpPr>
        <p:spPr>
          <a:xfrm>
            <a:off x="8610600" y="3730183"/>
            <a:ext cx="1904311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音響</a:t>
            </a:r>
            <a:endParaRPr lang="en-US" altLang="ja-JP" sz="2400" dirty="0">
              <a:solidFill>
                <a:srgbClr val="FFFF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2" name="コンテンツ プレースホルダー 6">
            <a:extLst>
              <a:ext uri="{FF2B5EF4-FFF2-40B4-BE49-F238E27FC236}">
                <a16:creationId xmlns:a16="http://schemas.microsoft.com/office/drawing/2014/main" id="{A746BCB1-2E34-97D1-686B-FE1BBABE0513}"/>
              </a:ext>
            </a:extLst>
          </p:cNvPr>
          <p:cNvSpPr txBox="1">
            <a:spLocks/>
          </p:cNvSpPr>
          <p:nvPr/>
        </p:nvSpPr>
        <p:spPr>
          <a:xfrm>
            <a:off x="4968593" y="4153733"/>
            <a:ext cx="1986589" cy="51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映像</a:t>
            </a:r>
            <a:endParaRPr lang="en-US" altLang="ja-JP" sz="2400" dirty="0">
              <a:solidFill>
                <a:srgbClr val="FFFF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3" name="図 3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8DC6C45-6112-63BA-2606-383836E07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560" y="4806134"/>
            <a:ext cx="2624839" cy="1768485"/>
          </a:xfrm>
          <a:prstGeom prst="rect">
            <a:avLst/>
          </a:prstGeom>
        </p:spPr>
      </p:pic>
      <p:pic>
        <p:nvPicPr>
          <p:cNvPr id="35" name="図 34" descr="本, 座る, コンピュータ, 時計 が含まれている画像&#10;&#10;自動的に生成された説明">
            <a:extLst>
              <a:ext uri="{FF2B5EF4-FFF2-40B4-BE49-F238E27FC236}">
                <a16:creationId xmlns:a16="http://schemas.microsoft.com/office/drawing/2014/main" id="{0E4D16FA-693E-23F6-0847-44C39F0F7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711" y="1242233"/>
            <a:ext cx="2892392" cy="25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5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2137833"/>
            <a:ext cx="9144000" cy="1100667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/>
              <a:t>コンピュータグラフィックス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59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CG</a:t>
            </a:r>
            <a:r>
              <a:rPr lang="ja-JP" altLang="en-US" dirty="0"/>
              <a:t>の開発方法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8</a:t>
            </a:fld>
            <a:endParaRPr lang="ja-JP" altLang="en-US" noProof="0"/>
          </a:p>
        </p:txBody>
      </p:sp>
      <p:pic>
        <p:nvPicPr>
          <p:cNvPr id="9" name="図 8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D423360F-B116-09B7-2DD4-48FEDC7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95" y="3429000"/>
            <a:ext cx="4487599" cy="2412084"/>
          </a:xfrm>
          <a:prstGeom prst="rect">
            <a:avLst/>
          </a:prstGeom>
        </p:spPr>
      </p:pic>
      <p:pic>
        <p:nvPicPr>
          <p:cNvPr id="3" name="図 2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BA2685CB-9B83-D79D-B014-2E34E8AF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65" y="3415554"/>
            <a:ext cx="4516989" cy="2425529"/>
          </a:xfrm>
          <a:prstGeom prst="rect">
            <a:avLst/>
          </a:prstGeom>
        </p:spPr>
      </p:pic>
      <p:sp>
        <p:nvSpPr>
          <p:cNvPr id="4" name="コンテンツ プレースホルダー 4">
            <a:extLst>
              <a:ext uri="{FF2B5EF4-FFF2-40B4-BE49-F238E27FC236}">
                <a16:creationId xmlns:a16="http://schemas.microsoft.com/office/drawing/2014/main" id="{42421FF1-777E-A79F-6020-0F88499E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59" y="1766358"/>
            <a:ext cx="4487598" cy="1269341"/>
          </a:xfrm>
        </p:spPr>
        <p:txBody>
          <a:bodyPr>
            <a:no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モデラーによる開発</a:t>
            </a:r>
            <a:endParaRPr lang="en-US" altLang="ja-JP" sz="3200" dirty="0">
              <a:solidFill>
                <a:srgbClr val="FFFF00"/>
              </a:solidFill>
            </a:endParaRPr>
          </a:p>
          <a:p>
            <a:r>
              <a:rPr lang="ja-JP" altLang="en-US" sz="3200" dirty="0">
                <a:solidFill>
                  <a:srgbClr val="FFFF00"/>
                </a:solidFill>
              </a:rPr>
              <a:t>プログラミングによる開発</a:t>
            </a:r>
            <a:endParaRPr lang="en-US" altLang="ja-JP" sz="3200" dirty="0">
              <a:solidFill>
                <a:srgbClr val="FFFF00"/>
              </a:solidFill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6C6B2F3-7582-36A6-F674-ABD4838791DE}"/>
              </a:ext>
            </a:extLst>
          </p:cNvPr>
          <p:cNvSpPr txBox="1">
            <a:spLocks/>
          </p:cNvSpPr>
          <p:nvPr/>
        </p:nvSpPr>
        <p:spPr>
          <a:xfrm>
            <a:off x="1926769" y="5981513"/>
            <a:ext cx="1817940" cy="302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モデラ</a:t>
            </a:r>
            <a:r>
              <a:rPr lang="en-US" altLang="ja-JP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―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374D195E-E0B7-8B12-53E9-EB10FBC9FC08}"/>
              </a:ext>
            </a:extLst>
          </p:cNvPr>
          <p:cNvSpPr txBox="1">
            <a:spLocks/>
          </p:cNvSpPr>
          <p:nvPr/>
        </p:nvSpPr>
        <p:spPr>
          <a:xfrm>
            <a:off x="7781469" y="6069860"/>
            <a:ext cx="2230364" cy="302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000" dirty="0">
                <a:solidFill>
                  <a:srgbClr val="92D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プログラミング</a:t>
            </a:r>
            <a:endParaRPr lang="en-US" altLang="ja-JP" sz="2000" dirty="0">
              <a:solidFill>
                <a:srgbClr val="92D05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FB987CB3-6506-A09E-260E-527557B799A4}"/>
              </a:ext>
            </a:extLst>
          </p:cNvPr>
          <p:cNvSpPr/>
          <p:nvPr/>
        </p:nvSpPr>
        <p:spPr>
          <a:xfrm>
            <a:off x="5418667" y="1201870"/>
            <a:ext cx="3444118" cy="1056659"/>
          </a:xfrm>
          <a:prstGeom prst="wedgeEllipseCallout">
            <a:avLst>
              <a:gd name="adj1" fmla="val 46117"/>
              <a:gd name="adj2" fmla="val 56906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両方できたら最強</a:t>
            </a:r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!!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BC69CD0-52AA-1A6E-23DE-3D5C9E88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666" y="902088"/>
            <a:ext cx="2381359" cy="23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2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2337F-9D48-EEF0-A29C-E931B2F1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CG</a:t>
            </a:r>
            <a:r>
              <a:rPr kumimoji="1" lang="ja-JP" altLang="en-US" dirty="0"/>
              <a:t>の作成方法の利点・欠点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A828-075E-73C6-2BA2-71C8DF37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altLang="ja-JP" noProof="0" smtClean="0"/>
              <a:pPr/>
              <a:t>9</a:t>
            </a:fld>
            <a:endParaRPr lang="ja-JP" altLang="en-US" noProof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BF482C7-4448-EF1F-3CBE-71595101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613793"/>
            <a:ext cx="8694928" cy="3454861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モデラーによる開発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lvl="1"/>
            <a:r>
              <a:rPr lang="ja-JP" altLang="en-US" dirty="0"/>
              <a:t>誰でも練習すれば使えるようになる。</a:t>
            </a:r>
            <a:endParaRPr lang="en-US" altLang="ja-JP" dirty="0"/>
          </a:p>
          <a:p>
            <a:pPr lvl="1"/>
            <a:r>
              <a:rPr lang="ja-JP" altLang="en-US" dirty="0"/>
              <a:t>商用モデラーをマスターしていると就職に有利。</a:t>
            </a:r>
            <a:endParaRPr lang="en-US" altLang="ja-JP" dirty="0"/>
          </a:p>
          <a:p>
            <a:pPr lvl="1"/>
            <a:r>
              <a:rPr lang="ja-JP" altLang="en-US" dirty="0"/>
              <a:t>そのモデラーの流行が終わればそれまで。</a:t>
            </a:r>
            <a:endParaRPr lang="en-US" altLang="ja-JP" sz="2400" dirty="0"/>
          </a:p>
          <a:p>
            <a:r>
              <a:rPr lang="ja-JP" altLang="en-US" sz="2400" dirty="0">
                <a:solidFill>
                  <a:srgbClr val="FFFF00"/>
                </a:solidFill>
              </a:rPr>
              <a:t>プログラミングによる開発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lvl="1"/>
            <a:r>
              <a:rPr lang="ja-JP" altLang="en-US" dirty="0"/>
              <a:t>流行に左右されないため知識がすたれない。</a:t>
            </a:r>
            <a:endParaRPr lang="en-US" altLang="ja-JP" dirty="0"/>
          </a:p>
          <a:p>
            <a:pPr lvl="1"/>
            <a:r>
              <a:rPr lang="ja-JP" altLang="en-US" dirty="0"/>
              <a:t>プログラミングの知識が育成されるため</a:t>
            </a:r>
            <a:r>
              <a:rPr lang="en-US" altLang="ja-JP" dirty="0"/>
              <a:t>SE</a:t>
            </a:r>
            <a:r>
              <a:rPr lang="ja-JP" altLang="en-US" dirty="0"/>
              <a:t>としても活躍できる。</a:t>
            </a:r>
            <a:endParaRPr lang="en-US" altLang="ja-JP" dirty="0"/>
          </a:p>
          <a:p>
            <a:pPr lvl="1"/>
            <a:r>
              <a:rPr lang="ja-JP" altLang="en-US" dirty="0"/>
              <a:t>アルゴリズムや数学の知識が必要な場合がある。</a:t>
            </a:r>
            <a:endParaRPr lang="en-US" altLang="ja-JP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CFBF8F-8782-809D-01C1-CF0B620DB26B}"/>
              </a:ext>
            </a:extLst>
          </p:cNvPr>
          <p:cNvSpPr txBox="1">
            <a:spLocks/>
          </p:cNvSpPr>
          <p:nvPr/>
        </p:nvSpPr>
        <p:spPr>
          <a:xfrm>
            <a:off x="699123" y="5428239"/>
            <a:ext cx="8169710" cy="975419"/>
          </a:xfrm>
          <a:prstGeom prst="rect">
            <a:avLst/>
          </a:prstGeom>
          <a:ln w="12700">
            <a:solidFill>
              <a:srgbClr val="FF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500" dirty="0"/>
              <a:t>VR</a:t>
            </a:r>
            <a:r>
              <a:rPr lang="ja-JP" altLang="en-US" sz="1500" dirty="0"/>
              <a:t>（</a:t>
            </a:r>
            <a:r>
              <a:rPr lang="en-US" altLang="ja-JP" sz="1500" dirty="0"/>
              <a:t>Virtual Reality / </a:t>
            </a:r>
            <a:r>
              <a:rPr lang="ja-JP" altLang="en-US" sz="1500" dirty="0"/>
              <a:t>仮想現実）仮想世界を作成する技術</a:t>
            </a:r>
            <a:endParaRPr lang="en-US" altLang="ja-JP" sz="1500" dirty="0"/>
          </a:p>
          <a:p>
            <a:r>
              <a:rPr lang="en-US" altLang="ja-JP" sz="1500" dirty="0"/>
              <a:t>AR</a:t>
            </a:r>
            <a:r>
              <a:rPr lang="ja-JP" altLang="en-US" sz="1500" dirty="0">
                <a:sym typeface="Wingdings" panose="05000000000000000000" pitchFamily="2" charset="2"/>
              </a:rPr>
              <a:t>（</a:t>
            </a:r>
            <a:r>
              <a:rPr lang="en-US" altLang="ja-JP" sz="1500" dirty="0">
                <a:sym typeface="Wingdings" panose="05000000000000000000" pitchFamily="2" charset="2"/>
              </a:rPr>
              <a:t>Augmented Reality / </a:t>
            </a:r>
            <a:r>
              <a:rPr lang="ja-JP" altLang="en-US" sz="1500" dirty="0">
                <a:sym typeface="Wingdings" panose="05000000000000000000" pitchFamily="2" charset="2"/>
              </a:rPr>
              <a:t>拡張現実）</a:t>
            </a:r>
            <a:r>
              <a:rPr lang="ja-JP" altLang="en-US" sz="1500" dirty="0"/>
              <a:t>現実世界にデジタル情報を加えて表示させる技術</a:t>
            </a:r>
            <a:endParaRPr lang="en-US" altLang="ja-JP" sz="1500" dirty="0"/>
          </a:p>
          <a:p>
            <a:r>
              <a:rPr lang="en-US" altLang="ja-JP" sz="1500" dirty="0"/>
              <a:t>MR</a:t>
            </a:r>
            <a:r>
              <a:rPr lang="ja-JP" altLang="en-US" sz="1500" dirty="0"/>
              <a:t>（</a:t>
            </a:r>
            <a:r>
              <a:rPr lang="en-US" altLang="ja-JP" sz="1500" dirty="0"/>
              <a:t>Mixed Reality</a:t>
            </a:r>
            <a:r>
              <a:rPr lang="ja-JP" altLang="en-US" sz="1500" dirty="0"/>
              <a:t> </a:t>
            </a:r>
            <a:r>
              <a:rPr lang="en-US" altLang="ja-JP" sz="1500" dirty="0"/>
              <a:t>/ </a:t>
            </a:r>
            <a:r>
              <a:rPr lang="ja-JP" altLang="en-US" sz="1500" dirty="0"/>
              <a:t>複合現実）現実世界と仮想世界を融合させて利用する技術</a:t>
            </a:r>
            <a:endParaRPr lang="en-US" altLang="ja-JP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EA7CCB79-1B6B-2896-58C0-FD66AFCDC1C9}"/>
              </a:ext>
            </a:extLst>
          </p:cNvPr>
          <p:cNvSpPr/>
          <p:nvPr/>
        </p:nvSpPr>
        <p:spPr>
          <a:xfrm>
            <a:off x="8146608" y="2483014"/>
            <a:ext cx="2816050" cy="1069974"/>
          </a:xfrm>
          <a:prstGeom prst="wedgeEllipseCallout">
            <a:avLst>
              <a:gd name="adj1" fmla="val 32296"/>
              <a:gd name="adj2" fmla="val 88359"/>
            </a:avLst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/>
              <a:t>そうだったのか</a:t>
            </a:r>
            <a:r>
              <a:rPr kumimoji="1" lang="en-US" altLang="ja-JP" dirty="0"/>
              <a:t>!!</a:t>
            </a:r>
            <a:endParaRPr kumimoji="1" lang="ja-JP" altLang="en-US" dirty="0"/>
          </a:p>
        </p:txBody>
      </p:sp>
      <p:pic>
        <p:nvPicPr>
          <p:cNvPr id="10" name="図 9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3DEAF92E-4834-F307-B0BD-C1990CEA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417" y="374967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6604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12_TF89338750_Win32" id="{8F160600-0E67-4455-A1DA-B840C2700263}" vid="{A05EF677-6864-4912-B7C1-AA954903274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013449a-2fbc-4437-b98a-a8c9951cc8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B498736E242924FBE32BFABB3F5F5FF" ma:contentTypeVersion="8" ma:contentTypeDescription="新しいドキュメントを作成します。" ma:contentTypeScope="" ma:versionID="779520e73f6a361a43f4d4aaf718df8f">
  <xsd:schema xmlns:xsd="http://www.w3.org/2001/XMLSchema" xmlns:xs="http://www.w3.org/2001/XMLSchema" xmlns:p="http://schemas.microsoft.com/office/2006/metadata/properties" xmlns:ns3="d013449a-2fbc-4437-b98a-a8c9951cc8d8" targetNamespace="http://schemas.microsoft.com/office/2006/metadata/properties" ma:root="true" ma:fieldsID="360a3dbcdc691c2326fbc755a0411957" ns3:_="">
    <xsd:import namespace="d013449a-2fbc-4437-b98a-a8c9951cc8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3449a-2fbc-4437-b98a-a8c9951cc8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d013449a-2fbc-4437-b98a-a8c9951cc8d8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9386F4-87A2-4F46-B918-D34295996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13449a-2fbc-4437-b98a-a8c9951cc8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{D4A19F59-A5BB-4AD0-B673-D42EBB9CAA7B}tf89338750_win32</Template>
  <TotalTime>783</TotalTime>
  <Words>1394</Words>
  <Application>Microsoft Office PowerPoint</Application>
  <PresentationFormat>ワイド画面</PresentationFormat>
  <Paragraphs>274</Paragraphs>
  <Slides>37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HGPｺﾞｼｯｸE</vt:lpstr>
      <vt:lpstr>HGP創英角ﾎﾟｯﾌﾟ体</vt:lpstr>
      <vt:lpstr>HGS創英角ﾎﾟｯﾌﾟ体</vt:lpstr>
      <vt:lpstr>Meiryo UI</vt:lpstr>
      <vt:lpstr>Arial</vt:lpstr>
      <vt:lpstr>Wingdings</vt:lpstr>
      <vt:lpstr>GradientUnivers</vt:lpstr>
      <vt:lpstr>総合情報学概論</vt:lpstr>
      <vt:lpstr>受講方法</vt:lpstr>
      <vt:lpstr>出席と課題</vt:lpstr>
      <vt:lpstr>メディアデザイン研究室</vt:lpstr>
      <vt:lpstr>情報メディア学系</vt:lpstr>
      <vt:lpstr>メディアデザイン研究室の分野</vt:lpstr>
      <vt:lpstr>コンピュータグラフィックス</vt:lpstr>
      <vt:lpstr>CGの開発方法</vt:lpstr>
      <vt:lpstr>CGの作成方法の利点・欠点</vt:lpstr>
      <vt:lpstr>Web</vt:lpstr>
      <vt:lpstr>WebデザインとWeb技術</vt:lpstr>
      <vt:lpstr>Webにおける現在のトレンド</vt:lpstr>
      <vt:lpstr>映像</vt:lpstr>
      <vt:lpstr>映像で学ぶことは幅広い!!</vt:lpstr>
      <vt:lpstr>映像制作の流れ</vt:lpstr>
      <vt:lpstr>行け!! 飛べ!! わかばまん</vt:lpstr>
      <vt:lpstr>音響</vt:lpstr>
      <vt:lpstr>夢が広がる音響分野</vt:lpstr>
      <vt:lpstr>音透かし</vt:lpstr>
      <vt:lpstr>メディアデザイン研究室の教員</vt:lpstr>
      <vt:lpstr>松下孝太郎（マツシタコウタロウ）</vt:lpstr>
      <vt:lpstr>中島 淳（ナカジマ キヨシ）</vt:lpstr>
      <vt:lpstr>安岡 広志（ヤスオカ ヒロシ）</vt:lpstr>
      <vt:lpstr>西村 明（ニシムラ アキラ）</vt:lpstr>
      <vt:lpstr>石原 学（イシハラ マナブ）</vt:lpstr>
      <vt:lpstr>藤田 修平（フジタ シュウヘイ）</vt:lpstr>
      <vt:lpstr>植田 寛（ウエダ カン）</vt:lpstr>
      <vt:lpstr>授業ピックアップ!! ～ お勧めの授業 ～</vt:lpstr>
      <vt:lpstr>資格試験</vt:lpstr>
      <vt:lpstr>取っておきたいIT関連資格</vt:lpstr>
      <vt:lpstr>取っておきたいメディア関連資格</vt:lpstr>
      <vt:lpstr>勉強が嫌いな人でも絶対取れる伝説の資格</vt:lpstr>
      <vt:lpstr>お知らせ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総合情報学概論</dc:title>
  <dc:creator>松下　孝太郎</dc:creator>
  <cp:lastModifiedBy>松下　孝太郎</cp:lastModifiedBy>
  <cp:revision>211</cp:revision>
  <dcterms:created xsi:type="dcterms:W3CDTF">2023-03-08T13:58:17Z</dcterms:created>
  <dcterms:modified xsi:type="dcterms:W3CDTF">2024-05-31T11:01:09Z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0x010100AB498736E242924FBE32BFABB3F5F5FF</vt:lpwstr>
  </property>
</Properties>
</file>