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9" r:id="rId4"/>
    <p:sldId id="261" r:id="rId5"/>
    <p:sldId id="267" r:id="rId6"/>
    <p:sldId id="264" r:id="rId7"/>
    <p:sldId id="268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17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11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9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86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18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284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42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88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92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63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FD5C6-0653-4F29-99B0-13110EF3F82A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78125-D0B8-46E5-A418-985A30AD9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06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/>
          </a:bodyPr>
          <a:lstStyle/>
          <a:p>
            <a:r>
              <a:rPr kumimoji="1" lang="ja-JP" altLang="en-US" sz="4800" dirty="0" smtClean="0"/>
              <a:t>社会情報学系</a:t>
            </a:r>
            <a:endParaRPr kumimoji="1" lang="ja-JP" altLang="en-US" sz="4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22413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4000" dirty="0" smtClean="0">
                <a:solidFill>
                  <a:schemeClr val="tx1"/>
                </a:solidFill>
              </a:rPr>
              <a:t>研究室ごとの履修モデル</a:t>
            </a:r>
            <a:endParaRPr kumimoji="1" lang="en-US" altLang="ja-JP" sz="4000" dirty="0" smtClean="0">
              <a:solidFill>
                <a:schemeClr val="tx1"/>
              </a:solidFill>
            </a:endParaRPr>
          </a:p>
          <a:p>
            <a:r>
              <a:rPr lang="ja-JP" altLang="en-US" sz="4000" dirty="0" smtClean="0">
                <a:solidFill>
                  <a:schemeClr val="tx1"/>
                </a:solidFill>
              </a:rPr>
              <a:t>（履修推奨科目）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82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角丸四角形 100"/>
          <p:cNvSpPr/>
          <p:nvPr/>
        </p:nvSpPr>
        <p:spPr bwMode="auto">
          <a:xfrm>
            <a:off x="227013" y="4900613"/>
            <a:ext cx="7816850" cy="760412"/>
          </a:xfrm>
          <a:prstGeom prst="roundRect">
            <a:avLst>
              <a:gd name="adj" fmla="val 7661"/>
            </a:avLst>
          </a:prstGeom>
          <a:solidFill>
            <a:schemeClr val="accent2">
              <a:alpha val="6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角丸四角形 95"/>
          <p:cNvSpPr/>
          <p:nvPr/>
        </p:nvSpPr>
        <p:spPr bwMode="auto">
          <a:xfrm>
            <a:off x="271463" y="2492375"/>
            <a:ext cx="7777162" cy="2160588"/>
          </a:xfrm>
          <a:prstGeom prst="roundRect">
            <a:avLst>
              <a:gd name="adj" fmla="val 7661"/>
            </a:avLst>
          </a:prstGeom>
          <a:solidFill>
            <a:srgbClr val="92D050">
              <a:alpha val="11000"/>
            </a:srgbClr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角丸四角形 114"/>
          <p:cNvSpPr/>
          <p:nvPr/>
        </p:nvSpPr>
        <p:spPr bwMode="auto">
          <a:xfrm>
            <a:off x="250825" y="1773238"/>
            <a:ext cx="7777163" cy="2159818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885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 smtClean="0"/>
              <a:t>映像・音響研究室に関する科目関連</a:t>
            </a:r>
            <a:r>
              <a:rPr lang="ja-JP" altLang="en-US" dirty="0"/>
              <a:t>図</a:t>
            </a:r>
          </a:p>
        </p:txBody>
      </p:sp>
      <p:sp>
        <p:nvSpPr>
          <p:cNvPr id="91" name="角丸四角形 90"/>
          <p:cNvSpPr/>
          <p:nvPr/>
        </p:nvSpPr>
        <p:spPr bwMode="auto">
          <a:xfrm>
            <a:off x="395536" y="3356992"/>
            <a:ext cx="1296987" cy="43281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映像表現論</a:t>
            </a:r>
          </a:p>
        </p:txBody>
      </p:sp>
      <p:sp>
        <p:nvSpPr>
          <p:cNvPr id="92" name="角丸四角形 91"/>
          <p:cNvSpPr/>
          <p:nvPr/>
        </p:nvSpPr>
        <p:spPr bwMode="auto">
          <a:xfrm>
            <a:off x="3923929" y="4077072"/>
            <a:ext cx="1368151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シナリオ論</a:t>
            </a:r>
          </a:p>
        </p:txBody>
      </p:sp>
      <p:sp>
        <p:nvSpPr>
          <p:cNvPr id="93" name="角丸四角形 92"/>
          <p:cNvSpPr/>
          <p:nvPr/>
        </p:nvSpPr>
        <p:spPr bwMode="auto">
          <a:xfrm>
            <a:off x="5508104" y="4077072"/>
            <a:ext cx="1728787" cy="40322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パフォーマンス論</a:t>
            </a:r>
          </a:p>
        </p:txBody>
      </p:sp>
      <p:sp>
        <p:nvSpPr>
          <p:cNvPr id="97" name="角丸四角形 96"/>
          <p:cNvSpPr/>
          <p:nvPr/>
        </p:nvSpPr>
        <p:spPr bwMode="auto">
          <a:xfrm>
            <a:off x="8048625" y="3402013"/>
            <a:ext cx="771525" cy="458787"/>
          </a:xfrm>
          <a:prstGeom prst="roundRect">
            <a:avLst>
              <a:gd name="adj" fmla="val 7661"/>
            </a:avLst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表現</a:t>
            </a:r>
          </a:p>
        </p:txBody>
      </p:sp>
      <p:sp>
        <p:nvSpPr>
          <p:cNvPr id="98" name="角丸四角形 97"/>
          <p:cNvSpPr/>
          <p:nvPr/>
        </p:nvSpPr>
        <p:spPr bwMode="auto">
          <a:xfrm>
            <a:off x="2268538" y="5013325"/>
            <a:ext cx="1489075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映像表現基礎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9" name="角丸四角形 98"/>
          <p:cNvSpPr/>
          <p:nvPr/>
        </p:nvSpPr>
        <p:spPr bwMode="auto">
          <a:xfrm>
            <a:off x="396875" y="5013325"/>
            <a:ext cx="1366838" cy="49371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映像表現基礎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0" name="角丸四角形 99"/>
          <p:cNvSpPr/>
          <p:nvPr/>
        </p:nvSpPr>
        <p:spPr bwMode="auto">
          <a:xfrm>
            <a:off x="3995738" y="2636838"/>
            <a:ext cx="1296987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サウンド</a:t>
            </a:r>
            <a:endParaRPr lang="en-US" altLang="ja-JP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デザイン論</a:t>
            </a:r>
          </a:p>
        </p:txBody>
      </p:sp>
      <p:sp>
        <p:nvSpPr>
          <p:cNvPr id="102" name="角丸四角形 101"/>
          <p:cNvSpPr/>
          <p:nvPr/>
        </p:nvSpPr>
        <p:spPr bwMode="auto">
          <a:xfrm>
            <a:off x="8043863" y="4900613"/>
            <a:ext cx="776287" cy="292100"/>
          </a:xfrm>
          <a:prstGeom prst="roundRect">
            <a:avLst>
              <a:gd name="adj" fmla="val 7661"/>
            </a:avLst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制作</a:t>
            </a:r>
          </a:p>
        </p:txBody>
      </p:sp>
      <p:sp>
        <p:nvSpPr>
          <p:cNvPr id="104" name="角丸四角形 103"/>
          <p:cNvSpPr/>
          <p:nvPr/>
        </p:nvSpPr>
        <p:spPr bwMode="auto">
          <a:xfrm>
            <a:off x="395288" y="1916113"/>
            <a:ext cx="1512887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情報メディア論</a:t>
            </a:r>
          </a:p>
        </p:txBody>
      </p:sp>
      <p:sp>
        <p:nvSpPr>
          <p:cNvPr id="105" name="角丸四角形 104"/>
          <p:cNvSpPr/>
          <p:nvPr/>
        </p:nvSpPr>
        <p:spPr bwMode="auto">
          <a:xfrm>
            <a:off x="395288" y="2636838"/>
            <a:ext cx="1512887" cy="4937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音響メディア論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7" name="角丸四角形 106"/>
          <p:cNvSpPr/>
          <p:nvPr/>
        </p:nvSpPr>
        <p:spPr bwMode="auto">
          <a:xfrm>
            <a:off x="3995738" y="1916113"/>
            <a:ext cx="1223962" cy="43338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知覚心理学</a:t>
            </a:r>
          </a:p>
        </p:txBody>
      </p:sp>
      <p:sp>
        <p:nvSpPr>
          <p:cNvPr id="110" name="角丸四角形 109"/>
          <p:cNvSpPr/>
          <p:nvPr/>
        </p:nvSpPr>
        <p:spPr bwMode="auto">
          <a:xfrm>
            <a:off x="3802063" y="3356992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視覚デザイン論</a:t>
            </a:r>
          </a:p>
        </p:txBody>
      </p:sp>
      <p:sp>
        <p:nvSpPr>
          <p:cNvPr id="111" name="角丸四角形 110"/>
          <p:cNvSpPr/>
          <p:nvPr/>
        </p:nvSpPr>
        <p:spPr bwMode="auto">
          <a:xfrm>
            <a:off x="2123728" y="4077072"/>
            <a:ext cx="1584176" cy="43204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メディア社会論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6" name="角丸四角形 115"/>
          <p:cNvSpPr/>
          <p:nvPr/>
        </p:nvSpPr>
        <p:spPr bwMode="auto">
          <a:xfrm>
            <a:off x="8027988" y="1773238"/>
            <a:ext cx="792162" cy="1079500"/>
          </a:xfrm>
          <a:prstGeom prst="roundRect">
            <a:avLst>
              <a:gd name="adj" fmla="val 7661"/>
            </a:avLst>
          </a:prstGeom>
          <a:solidFill>
            <a:srgbClr val="0066FF">
              <a:alpha val="50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理論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</a:t>
            </a:r>
          </a:p>
        </p:txBody>
      </p:sp>
      <p:sp>
        <p:nvSpPr>
          <p:cNvPr id="117" name="角丸四角形 116"/>
          <p:cNvSpPr/>
          <p:nvPr/>
        </p:nvSpPr>
        <p:spPr bwMode="auto">
          <a:xfrm>
            <a:off x="611188" y="11969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2410793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205105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543560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>
            <a:stCxn id="105" idx="3"/>
            <a:endCxn id="55" idx="1"/>
          </p:cNvCxnSpPr>
          <p:nvPr/>
        </p:nvCxnSpPr>
        <p:spPr bwMode="auto">
          <a:xfrm>
            <a:off x="1908175" y="2884488"/>
            <a:ext cx="360363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/>
          <p:cNvCxnSpPr>
            <a:stCxn id="99" idx="3"/>
            <a:endCxn id="98" idx="1"/>
          </p:cNvCxnSpPr>
          <p:nvPr/>
        </p:nvCxnSpPr>
        <p:spPr bwMode="auto">
          <a:xfrm flipV="1">
            <a:off x="1763713" y="5259388"/>
            <a:ext cx="504825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 bwMode="auto">
          <a:xfrm>
            <a:off x="2268538" y="2636838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音響メディア論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3" name="角丸四角形 62"/>
          <p:cNvSpPr/>
          <p:nvPr/>
        </p:nvSpPr>
        <p:spPr bwMode="auto">
          <a:xfrm>
            <a:off x="3932238" y="5013325"/>
            <a:ext cx="1287462" cy="49212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映像制作論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4" name="角丸四角形 63"/>
          <p:cNvSpPr/>
          <p:nvPr/>
        </p:nvSpPr>
        <p:spPr bwMode="auto">
          <a:xfrm>
            <a:off x="5732463" y="5013325"/>
            <a:ext cx="1287462" cy="49212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映像制作論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II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cxnSp>
        <p:nvCxnSpPr>
          <p:cNvPr id="65" name="直線矢印コネクタ 64"/>
          <p:cNvCxnSpPr>
            <a:stCxn id="63" idx="3"/>
            <a:endCxn id="64" idx="1"/>
          </p:cNvCxnSpPr>
          <p:nvPr/>
        </p:nvCxnSpPr>
        <p:spPr bwMode="auto">
          <a:xfrm>
            <a:off x="5219700" y="5259388"/>
            <a:ext cx="512763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 72"/>
          <p:cNvSpPr/>
          <p:nvPr/>
        </p:nvSpPr>
        <p:spPr bwMode="auto">
          <a:xfrm>
            <a:off x="4066977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5651500" y="1196975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sp>
        <p:nvSpPr>
          <p:cNvPr id="75" name="角丸四角形 74"/>
          <p:cNvSpPr/>
          <p:nvPr/>
        </p:nvSpPr>
        <p:spPr bwMode="auto">
          <a:xfrm>
            <a:off x="468313" y="5949950"/>
            <a:ext cx="1511300" cy="431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学系選択必修</a:t>
            </a:r>
          </a:p>
        </p:txBody>
      </p:sp>
      <p:sp>
        <p:nvSpPr>
          <p:cNvPr id="76" name="角丸四角形 75"/>
          <p:cNvSpPr/>
          <p:nvPr/>
        </p:nvSpPr>
        <p:spPr bwMode="auto">
          <a:xfrm>
            <a:off x="2195513" y="5949950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専門基礎・選択</a:t>
            </a:r>
          </a:p>
        </p:txBody>
      </p:sp>
      <p:sp>
        <p:nvSpPr>
          <p:cNvPr id="77" name="角丸四角形 76"/>
          <p:cNvSpPr/>
          <p:nvPr/>
        </p:nvSpPr>
        <p:spPr bwMode="auto">
          <a:xfrm>
            <a:off x="3924300" y="5949950"/>
            <a:ext cx="1511300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専門応用・選択</a:t>
            </a:r>
          </a:p>
        </p:txBody>
      </p:sp>
      <p:cxnSp>
        <p:nvCxnSpPr>
          <p:cNvPr id="78" name="直線矢印コネクタ 77"/>
          <p:cNvCxnSpPr/>
          <p:nvPr/>
        </p:nvCxnSpPr>
        <p:spPr bwMode="auto">
          <a:xfrm>
            <a:off x="5795963" y="6165850"/>
            <a:ext cx="360362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4" name="テキスト ボックス 22"/>
          <p:cNvSpPr txBox="1">
            <a:spLocks noChangeArrowheads="1"/>
          </p:cNvSpPr>
          <p:nvPr/>
        </p:nvSpPr>
        <p:spPr bwMode="auto">
          <a:xfrm>
            <a:off x="6156325" y="5949950"/>
            <a:ext cx="14335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ステップ履修</a:t>
            </a:r>
          </a:p>
        </p:txBody>
      </p:sp>
    </p:spTree>
    <p:extLst>
      <p:ext uri="{BB962C8B-B14F-4D97-AF65-F5344CB8AC3E}">
        <p14:creationId xmlns:p14="http://schemas.microsoft.com/office/powerpoint/2010/main" val="21428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角丸四角形 95"/>
          <p:cNvSpPr/>
          <p:nvPr/>
        </p:nvSpPr>
        <p:spPr bwMode="auto">
          <a:xfrm>
            <a:off x="232279" y="2833910"/>
            <a:ext cx="7873378" cy="1477189"/>
          </a:xfrm>
          <a:prstGeom prst="roundRect">
            <a:avLst>
              <a:gd name="adj" fmla="val 7661"/>
            </a:avLst>
          </a:prstGeom>
          <a:solidFill>
            <a:srgbClr val="92D050">
              <a:alpha val="11000"/>
            </a:srgbClr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角丸四角形 114"/>
          <p:cNvSpPr/>
          <p:nvPr/>
        </p:nvSpPr>
        <p:spPr bwMode="auto">
          <a:xfrm>
            <a:off x="229836" y="1796252"/>
            <a:ext cx="7870556" cy="1737848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8850" cy="4905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ja-JP" altLang="en-US" sz="2800" dirty="0" smtClean="0"/>
              <a:t>ゲーム</a:t>
            </a:r>
            <a:r>
              <a:rPr lang="ja-JP" altLang="en-US" sz="2800" dirty="0"/>
              <a:t>・ </a:t>
            </a:r>
            <a:r>
              <a:rPr lang="en-US" altLang="ja-JP" sz="2800" dirty="0" smtClean="0"/>
              <a:t>CG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Web</a:t>
            </a:r>
            <a:r>
              <a:rPr lang="ja-JP" altLang="en-US" sz="2800" dirty="0" smtClean="0"/>
              <a:t>デザイン研究室に関する科目関連</a:t>
            </a:r>
            <a:r>
              <a:rPr lang="ja-JP" altLang="en-US" sz="2800" dirty="0"/>
              <a:t>図</a:t>
            </a:r>
          </a:p>
        </p:txBody>
      </p:sp>
      <p:sp>
        <p:nvSpPr>
          <p:cNvPr id="91" name="角丸四角形 90"/>
          <p:cNvSpPr/>
          <p:nvPr/>
        </p:nvSpPr>
        <p:spPr bwMode="auto">
          <a:xfrm>
            <a:off x="358114" y="3674395"/>
            <a:ext cx="1512639" cy="43281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ゲーム制作基礎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3" name="角丸四角形 92"/>
          <p:cNvSpPr/>
          <p:nvPr/>
        </p:nvSpPr>
        <p:spPr bwMode="auto">
          <a:xfrm>
            <a:off x="6996634" y="1876708"/>
            <a:ext cx="1059331" cy="44447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メディア広告論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7" name="角丸四角形 96"/>
          <p:cNvSpPr/>
          <p:nvPr/>
        </p:nvSpPr>
        <p:spPr bwMode="auto">
          <a:xfrm>
            <a:off x="8239124" y="3212715"/>
            <a:ext cx="771525" cy="634938"/>
          </a:xfrm>
          <a:prstGeom prst="roundRect">
            <a:avLst>
              <a:gd name="adj" fmla="val 7661"/>
            </a:avLst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表現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制作</a:t>
            </a:r>
          </a:p>
        </p:txBody>
      </p:sp>
      <p:sp>
        <p:nvSpPr>
          <p:cNvPr id="100" name="角丸四角形 99"/>
          <p:cNvSpPr/>
          <p:nvPr/>
        </p:nvSpPr>
        <p:spPr bwMode="auto">
          <a:xfrm>
            <a:off x="2136680" y="3674395"/>
            <a:ext cx="1683789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Web</a:t>
            </a: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デザイン演習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4" name="角丸四角形 103"/>
          <p:cNvSpPr/>
          <p:nvPr/>
        </p:nvSpPr>
        <p:spPr bwMode="auto">
          <a:xfrm>
            <a:off x="395288" y="1916113"/>
            <a:ext cx="1512887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情報メディア論</a:t>
            </a:r>
          </a:p>
        </p:txBody>
      </p:sp>
      <p:sp>
        <p:nvSpPr>
          <p:cNvPr id="110" name="角丸四角形 109"/>
          <p:cNvSpPr/>
          <p:nvPr/>
        </p:nvSpPr>
        <p:spPr bwMode="auto">
          <a:xfrm>
            <a:off x="3872265" y="1881795"/>
            <a:ext cx="1482408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視覚デザイン論</a:t>
            </a:r>
          </a:p>
        </p:txBody>
      </p:sp>
      <p:sp>
        <p:nvSpPr>
          <p:cNvPr id="111" name="角丸四角形 110"/>
          <p:cNvSpPr/>
          <p:nvPr/>
        </p:nvSpPr>
        <p:spPr bwMode="auto">
          <a:xfrm>
            <a:off x="2217386" y="1892850"/>
            <a:ext cx="1584176" cy="43204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メディア社会論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6" name="角丸四角形 115"/>
          <p:cNvSpPr/>
          <p:nvPr/>
        </p:nvSpPr>
        <p:spPr bwMode="auto">
          <a:xfrm>
            <a:off x="8228806" y="1781175"/>
            <a:ext cx="792162" cy="1079500"/>
          </a:xfrm>
          <a:prstGeom prst="roundRect">
            <a:avLst>
              <a:gd name="adj" fmla="val 7661"/>
            </a:avLst>
          </a:prstGeom>
          <a:solidFill>
            <a:srgbClr val="0066FF">
              <a:alpha val="50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理論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</a:t>
            </a:r>
          </a:p>
        </p:txBody>
      </p:sp>
      <p:sp>
        <p:nvSpPr>
          <p:cNvPr id="117" name="角丸四角形 116"/>
          <p:cNvSpPr/>
          <p:nvPr/>
        </p:nvSpPr>
        <p:spPr bwMode="auto">
          <a:xfrm>
            <a:off x="611188" y="11969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2410793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2051050" y="1341438"/>
            <a:ext cx="0" cy="323969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5408551" y="1361457"/>
            <a:ext cx="0" cy="321967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 72"/>
          <p:cNvSpPr/>
          <p:nvPr/>
        </p:nvSpPr>
        <p:spPr bwMode="auto">
          <a:xfrm>
            <a:off x="4066977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5560995" y="1185863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sp>
        <p:nvSpPr>
          <p:cNvPr id="75" name="角丸四角形 74"/>
          <p:cNvSpPr/>
          <p:nvPr/>
        </p:nvSpPr>
        <p:spPr bwMode="auto">
          <a:xfrm>
            <a:off x="413527" y="5015923"/>
            <a:ext cx="1511300" cy="431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学系選択必修</a:t>
            </a:r>
          </a:p>
        </p:txBody>
      </p:sp>
      <p:sp>
        <p:nvSpPr>
          <p:cNvPr id="76" name="角丸四角形 75"/>
          <p:cNvSpPr/>
          <p:nvPr/>
        </p:nvSpPr>
        <p:spPr bwMode="auto">
          <a:xfrm>
            <a:off x="2140727" y="5015923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専門基礎・選択</a:t>
            </a:r>
          </a:p>
        </p:txBody>
      </p:sp>
      <p:sp>
        <p:nvSpPr>
          <p:cNvPr id="77" name="角丸四角形 76"/>
          <p:cNvSpPr/>
          <p:nvPr/>
        </p:nvSpPr>
        <p:spPr bwMode="auto">
          <a:xfrm>
            <a:off x="3869514" y="5015923"/>
            <a:ext cx="1511300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専門応用・選択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6952405" y="1196975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8" name="角丸四角形 37"/>
          <p:cNvSpPr/>
          <p:nvPr/>
        </p:nvSpPr>
        <p:spPr bwMode="auto">
          <a:xfrm>
            <a:off x="5445177" y="1874863"/>
            <a:ext cx="1492682" cy="44447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出版メディア論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1" name="角丸四角形 40"/>
          <p:cNvSpPr/>
          <p:nvPr/>
        </p:nvSpPr>
        <p:spPr bwMode="auto">
          <a:xfrm>
            <a:off x="2204426" y="2905582"/>
            <a:ext cx="1583557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コンピュータグラフィック論</a:t>
            </a:r>
          </a:p>
        </p:txBody>
      </p:sp>
      <p:sp>
        <p:nvSpPr>
          <p:cNvPr id="44" name="角丸四角形 43"/>
          <p:cNvSpPr/>
          <p:nvPr/>
        </p:nvSpPr>
        <p:spPr bwMode="auto">
          <a:xfrm>
            <a:off x="323528" y="2905583"/>
            <a:ext cx="1608945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コンピュータグラフィック基礎</a:t>
            </a:r>
          </a:p>
        </p:txBody>
      </p:sp>
    </p:spTree>
    <p:extLst>
      <p:ext uri="{BB962C8B-B14F-4D97-AF65-F5344CB8AC3E}">
        <p14:creationId xmlns:p14="http://schemas.microsoft.com/office/powerpoint/2010/main" val="52628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角丸四角形 95"/>
          <p:cNvSpPr/>
          <p:nvPr/>
        </p:nvSpPr>
        <p:spPr bwMode="auto">
          <a:xfrm>
            <a:off x="316800" y="2688855"/>
            <a:ext cx="7063512" cy="3093551"/>
          </a:xfrm>
          <a:prstGeom prst="roundRect">
            <a:avLst>
              <a:gd name="adj" fmla="val 7661"/>
            </a:avLst>
          </a:prstGeom>
          <a:solidFill>
            <a:srgbClr val="92D050">
              <a:alpha val="11000"/>
            </a:srgbClr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角丸四角形 114"/>
          <p:cNvSpPr/>
          <p:nvPr/>
        </p:nvSpPr>
        <p:spPr bwMode="auto">
          <a:xfrm>
            <a:off x="170392" y="1676142"/>
            <a:ext cx="7419446" cy="2670492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8850" cy="4905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ja-JP" altLang="en-US" sz="3600" dirty="0" smtClean="0"/>
              <a:t>メディア文化研究室に関する科目関連</a:t>
            </a:r>
            <a:r>
              <a:rPr lang="ja-JP" altLang="en-US" sz="3600" dirty="0"/>
              <a:t>図</a:t>
            </a:r>
          </a:p>
        </p:txBody>
      </p:sp>
      <p:sp>
        <p:nvSpPr>
          <p:cNvPr id="92" name="角丸四角形 91"/>
          <p:cNvSpPr/>
          <p:nvPr/>
        </p:nvSpPr>
        <p:spPr bwMode="auto">
          <a:xfrm>
            <a:off x="5632091" y="2806249"/>
            <a:ext cx="1368151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政治と情報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7" name="角丸四角形 96"/>
          <p:cNvSpPr/>
          <p:nvPr/>
        </p:nvSpPr>
        <p:spPr bwMode="auto">
          <a:xfrm>
            <a:off x="7707412" y="3115800"/>
            <a:ext cx="1302642" cy="1110308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社会・文化を知る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角丸四角形 99"/>
          <p:cNvSpPr/>
          <p:nvPr/>
        </p:nvSpPr>
        <p:spPr bwMode="auto">
          <a:xfrm>
            <a:off x="551054" y="4941765"/>
            <a:ext cx="1296987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社会学概論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4" name="角丸四角形 103"/>
          <p:cNvSpPr/>
          <p:nvPr/>
        </p:nvSpPr>
        <p:spPr bwMode="auto">
          <a:xfrm>
            <a:off x="395288" y="1916113"/>
            <a:ext cx="1512887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情報メディア論</a:t>
            </a:r>
          </a:p>
        </p:txBody>
      </p:sp>
      <p:sp>
        <p:nvSpPr>
          <p:cNvPr id="110" name="角丸四角形 109"/>
          <p:cNvSpPr/>
          <p:nvPr/>
        </p:nvSpPr>
        <p:spPr bwMode="auto">
          <a:xfrm>
            <a:off x="3841912" y="4937644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比較社会論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1" name="角丸四角形 110"/>
          <p:cNvSpPr/>
          <p:nvPr/>
        </p:nvSpPr>
        <p:spPr bwMode="auto">
          <a:xfrm>
            <a:off x="2110108" y="3395129"/>
            <a:ext cx="1584176" cy="43204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メディア社会論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6" name="角丸四角形 115"/>
          <p:cNvSpPr/>
          <p:nvPr/>
        </p:nvSpPr>
        <p:spPr bwMode="auto">
          <a:xfrm>
            <a:off x="7702860" y="1726749"/>
            <a:ext cx="1189620" cy="1079500"/>
          </a:xfrm>
          <a:prstGeom prst="roundRect">
            <a:avLst>
              <a:gd name="adj" fmla="val 7661"/>
            </a:avLst>
          </a:prstGeom>
          <a:solidFill>
            <a:srgbClr val="0066FF">
              <a:alpha val="50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メディア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る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7" name="角丸四角形 116"/>
          <p:cNvSpPr/>
          <p:nvPr/>
        </p:nvSpPr>
        <p:spPr bwMode="auto">
          <a:xfrm>
            <a:off x="611188" y="11969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2410793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205105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5410909" y="1267871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 72"/>
          <p:cNvSpPr/>
          <p:nvPr/>
        </p:nvSpPr>
        <p:spPr bwMode="auto">
          <a:xfrm>
            <a:off x="4066977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5651500" y="1196975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sp>
        <p:nvSpPr>
          <p:cNvPr id="75" name="角丸四角形 74"/>
          <p:cNvSpPr/>
          <p:nvPr/>
        </p:nvSpPr>
        <p:spPr bwMode="auto">
          <a:xfrm>
            <a:off x="468313" y="5949950"/>
            <a:ext cx="1511300" cy="431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学系選択必修</a:t>
            </a:r>
          </a:p>
        </p:txBody>
      </p:sp>
      <p:sp>
        <p:nvSpPr>
          <p:cNvPr id="76" name="角丸四角形 75"/>
          <p:cNvSpPr/>
          <p:nvPr/>
        </p:nvSpPr>
        <p:spPr bwMode="auto">
          <a:xfrm>
            <a:off x="2195513" y="5949950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専門基礎・選択</a:t>
            </a:r>
          </a:p>
        </p:txBody>
      </p:sp>
      <p:sp>
        <p:nvSpPr>
          <p:cNvPr id="77" name="角丸四角形 76"/>
          <p:cNvSpPr/>
          <p:nvPr/>
        </p:nvSpPr>
        <p:spPr bwMode="auto">
          <a:xfrm>
            <a:off x="3924300" y="5949950"/>
            <a:ext cx="1511300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専門応用・選択</a:t>
            </a:r>
          </a:p>
        </p:txBody>
      </p:sp>
      <p:cxnSp>
        <p:nvCxnSpPr>
          <p:cNvPr id="78" name="直線矢印コネクタ 77"/>
          <p:cNvCxnSpPr/>
          <p:nvPr/>
        </p:nvCxnSpPr>
        <p:spPr bwMode="auto">
          <a:xfrm>
            <a:off x="5795963" y="6165850"/>
            <a:ext cx="360362" cy="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4" name="テキスト ボックス 22"/>
          <p:cNvSpPr txBox="1">
            <a:spLocks noChangeArrowheads="1"/>
          </p:cNvSpPr>
          <p:nvPr/>
        </p:nvSpPr>
        <p:spPr bwMode="auto">
          <a:xfrm>
            <a:off x="6156325" y="5949950"/>
            <a:ext cx="14335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Arial" charset="0"/>
              </a:rPr>
              <a:t>ステップ履修</a:t>
            </a:r>
          </a:p>
        </p:txBody>
      </p:sp>
      <p:sp>
        <p:nvSpPr>
          <p:cNvPr id="35" name="角丸四角形 34"/>
          <p:cNvSpPr/>
          <p:nvPr/>
        </p:nvSpPr>
        <p:spPr bwMode="auto">
          <a:xfrm>
            <a:off x="2211711" y="1875310"/>
            <a:ext cx="1511300" cy="573574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マス・メディア論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9" name="角丸四角形 38"/>
          <p:cNvSpPr/>
          <p:nvPr/>
        </p:nvSpPr>
        <p:spPr bwMode="auto">
          <a:xfrm>
            <a:off x="5653772" y="4860316"/>
            <a:ext cx="1511300" cy="573574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社会調査法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60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角丸四角形 100"/>
          <p:cNvSpPr/>
          <p:nvPr/>
        </p:nvSpPr>
        <p:spPr bwMode="auto">
          <a:xfrm>
            <a:off x="227013" y="4900613"/>
            <a:ext cx="7816850" cy="760412"/>
          </a:xfrm>
          <a:prstGeom prst="roundRect">
            <a:avLst>
              <a:gd name="adj" fmla="val 7661"/>
            </a:avLst>
          </a:prstGeom>
          <a:solidFill>
            <a:schemeClr val="accent2">
              <a:alpha val="6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角丸四角形 95"/>
          <p:cNvSpPr/>
          <p:nvPr/>
        </p:nvSpPr>
        <p:spPr bwMode="auto">
          <a:xfrm>
            <a:off x="271463" y="2492375"/>
            <a:ext cx="7777162" cy="2160588"/>
          </a:xfrm>
          <a:prstGeom prst="roundRect">
            <a:avLst>
              <a:gd name="adj" fmla="val 7661"/>
            </a:avLst>
          </a:prstGeom>
          <a:solidFill>
            <a:srgbClr val="92D050">
              <a:alpha val="11000"/>
            </a:srgbClr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角丸四角形 114"/>
          <p:cNvSpPr/>
          <p:nvPr/>
        </p:nvSpPr>
        <p:spPr bwMode="auto">
          <a:xfrm>
            <a:off x="250825" y="1773238"/>
            <a:ext cx="7777163" cy="2159818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8850" cy="4905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ja-JP" altLang="en-US" sz="3200" dirty="0"/>
              <a:t>経営イノベーション研究室</a:t>
            </a:r>
            <a:r>
              <a:rPr lang="ja-JP" altLang="en-US" sz="3200" dirty="0" smtClean="0"/>
              <a:t>に関する科目関連</a:t>
            </a:r>
            <a:r>
              <a:rPr lang="ja-JP" altLang="en-US" sz="3200" dirty="0"/>
              <a:t>図</a:t>
            </a:r>
          </a:p>
        </p:txBody>
      </p:sp>
      <p:sp>
        <p:nvSpPr>
          <p:cNvPr id="91" name="角丸四角形 90"/>
          <p:cNvSpPr/>
          <p:nvPr/>
        </p:nvSpPr>
        <p:spPr bwMode="auto">
          <a:xfrm>
            <a:off x="395536" y="3280548"/>
            <a:ext cx="1512639" cy="43281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経営管理論</a:t>
            </a:r>
          </a:p>
        </p:txBody>
      </p:sp>
      <p:sp>
        <p:nvSpPr>
          <p:cNvPr id="93" name="角丸四角形 92"/>
          <p:cNvSpPr/>
          <p:nvPr/>
        </p:nvSpPr>
        <p:spPr bwMode="auto">
          <a:xfrm>
            <a:off x="5508105" y="4077072"/>
            <a:ext cx="1068114" cy="1412503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金融</a:t>
            </a: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7" name="角丸四角形 96"/>
          <p:cNvSpPr/>
          <p:nvPr/>
        </p:nvSpPr>
        <p:spPr bwMode="auto">
          <a:xfrm>
            <a:off x="8048624" y="3280548"/>
            <a:ext cx="912103" cy="940539"/>
          </a:xfrm>
          <a:prstGeom prst="roundRect">
            <a:avLst>
              <a:gd name="adj" fmla="val 7661"/>
            </a:avLst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金融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ﾍﾞﾝﾁｬｰ</a:t>
            </a:r>
          </a:p>
        </p:txBody>
      </p:sp>
      <p:sp>
        <p:nvSpPr>
          <p:cNvPr id="98" name="角丸四角形 97"/>
          <p:cNvSpPr/>
          <p:nvPr/>
        </p:nvSpPr>
        <p:spPr bwMode="auto">
          <a:xfrm>
            <a:off x="3827215" y="4997450"/>
            <a:ext cx="1489075" cy="492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会計学概論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9" name="角丸四角形 98"/>
          <p:cNvSpPr/>
          <p:nvPr/>
        </p:nvSpPr>
        <p:spPr bwMode="auto">
          <a:xfrm>
            <a:off x="396875" y="5013325"/>
            <a:ext cx="1469054" cy="49371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基礎会計論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2" name="角丸四角形 101"/>
          <p:cNvSpPr/>
          <p:nvPr/>
        </p:nvSpPr>
        <p:spPr bwMode="auto">
          <a:xfrm>
            <a:off x="8045801" y="5080772"/>
            <a:ext cx="917732" cy="502465"/>
          </a:xfrm>
          <a:prstGeom prst="roundRect">
            <a:avLst>
              <a:gd name="adj" fmla="val 7661"/>
            </a:avLst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会計</a:t>
            </a:r>
          </a:p>
        </p:txBody>
      </p:sp>
      <p:sp>
        <p:nvSpPr>
          <p:cNvPr id="104" name="角丸四角形 103"/>
          <p:cNvSpPr/>
          <p:nvPr/>
        </p:nvSpPr>
        <p:spPr bwMode="auto">
          <a:xfrm>
            <a:off x="395288" y="1916113"/>
            <a:ext cx="1512887" cy="43338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マーケティング概論</a:t>
            </a:r>
          </a:p>
        </p:txBody>
      </p:sp>
      <p:sp>
        <p:nvSpPr>
          <p:cNvPr id="105" name="角丸四角形 104"/>
          <p:cNvSpPr/>
          <p:nvPr/>
        </p:nvSpPr>
        <p:spPr bwMode="auto">
          <a:xfrm>
            <a:off x="395288" y="2636838"/>
            <a:ext cx="1512887" cy="4937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経営学概論</a:t>
            </a:r>
          </a:p>
        </p:txBody>
      </p:sp>
      <p:sp>
        <p:nvSpPr>
          <p:cNvPr id="107" name="角丸四角形 106"/>
          <p:cNvSpPr/>
          <p:nvPr/>
        </p:nvSpPr>
        <p:spPr bwMode="auto">
          <a:xfrm>
            <a:off x="3875089" y="1916113"/>
            <a:ext cx="1488008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マーケティング論</a:t>
            </a:r>
            <a:endParaRPr lang="ja-JP" altLang="en-US" sz="12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1" name="角丸四角形 110"/>
          <p:cNvSpPr/>
          <p:nvPr/>
        </p:nvSpPr>
        <p:spPr bwMode="auto">
          <a:xfrm>
            <a:off x="2123728" y="4077072"/>
            <a:ext cx="1584176" cy="136406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グローバル経済と金融</a:t>
            </a:r>
          </a:p>
        </p:txBody>
      </p:sp>
      <p:sp>
        <p:nvSpPr>
          <p:cNvPr id="116" name="角丸四角形 115"/>
          <p:cNvSpPr/>
          <p:nvPr/>
        </p:nvSpPr>
        <p:spPr bwMode="auto">
          <a:xfrm>
            <a:off x="8027988" y="1773238"/>
            <a:ext cx="936500" cy="1079500"/>
          </a:xfrm>
          <a:prstGeom prst="roundRect">
            <a:avLst>
              <a:gd name="adj" fmla="val 7661"/>
            </a:avLst>
          </a:prstGeom>
          <a:solidFill>
            <a:srgbClr val="0066FF">
              <a:alpha val="50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商品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開発</a:t>
            </a:r>
          </a:p>
        </p:txBody>
      </p:sp>
      <p:sp>
        <p:nvSpPr>
          <p:cNvPr id="117" name="角丸四角形 116"/>
          <p:cNvSpPr/>
          <p:nvPr/>
        </p:nvSpPr>
        <p:spPr bwMode="auto">
          <a:xfrm>
            <a:off x="611188" y="11969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2410793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205105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543560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 bwMode="auto">
          <a:xfrm>
            <a:off x="2268538" y="2636838"/>
            <a:ext cx="1511300" cy="4937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経営管理論</a:t>
            </a:r>
          </a:p>
        </p:txBody>
      </p:sp>
      <p:sp>
        <p:nvSpPr>
          <p:cNvPr id="64" name="角丸四角形 63"/>
          <p:cNvSpPr/>
          <p:nvPr/>
        </p:nvSpPr>
        <p:spPr bwMode="auto">
          <a:xfrm>
            <a:off x="6648723" y="5013325"/>
            <a:ext cx="1248840" cy="492125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会計学</a:t>
            </a:r>
            <a:r>
              <a:rPr lang="en-US" altLang="ja-JP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a</a:t>
            </a: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・</a:t>
            </a:r>
            <a:r>
              <a:rPr lang="en-US" altLang="ja-JP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b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73" name="角丸四角形 72"/>
          <p:cNvSpPr/>
          <p:nvPr/>
        </p:nvSpPr>
        <p:spPr bwMode="auto">
          <a:xfrm>
            <a:off x="4066977" y="11969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5651500" y="1196975"/>
            <a:ext cx="2088852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</a:t>
            </a:r>
            <a:r>
              <a:rPr lang="ja-JP" altLang="en-US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前期</a:t>
            </a:r>
            <a:r>
              <a:rPr lang="en-US" altLang="ja-JP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/</a:t>
            </a:r>
            <a:r>
              <a:rPr lang="ja-JP" altLang="en-US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後期</a:t>
            </a:r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76" name="角丸四角形 75"/>
          <p:cNvSpPr/>
          <p:nvPr/>
        </p:nvSpPr>
        <p:spPr bwMode="auto">
          <a:xfrm>
            <a:off x="2171537" y="6026769"/>
            <a:ext cx="1490662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専門基礎・選択</a:t>
            </a:r>
          </a:p>
        </p:txBody>
      </p:sp>
      <p:sp>
        <p:nvSpPr>
          <p:cNvPr id="77" name="角丸四角形 76"/>
          <p:cNvSpPr/>
          <p:nvPr/>
        </p:nvSpPr>
        <p:spPr bwMode="auto">
          <a:xfrm>
            <a:off x="3875089" y="6055848"/>
            <a:ext cx="1511300" cy="41910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専門応用・選択</a:t>
            </a:r>
          </a:p>
        </p:txBody>
      </p:sp>
      <p:sp>
        <p:nvSpPr>
          <p:cNvPr id="39" name="角丸四角形 38"/>
          <p:cNvSpPr/>
          <p:nvPr/>
        </p:nvSpPr>
        <p:spPr bwMode="auto">
          <a:xfrm>
            <a:off x="2236172" y="3280548"/>
            <a:ext cx="1535727" cy="40342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経営組織論</a:t>
            </a:r>
          </a:p>
        </p:txBody>
      </p:sp>
      <p:sp>
        <p:nvSpPr>
          <p:cNvPr id="41" name="角丸四角形 40"/>
          <p:cNvSpPr/>
          <p:nvPr/>
        </p:nvSpPr>
        <p:spPr bwMode="auto">
          <a:xfrm>
            <a:off x="6811860" y="3301598"/>
            <a:ext cx="1093315" cy="43805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経営戦略</a:t>
            </a:r>
            <a:r>
              <a:rPr lang="ja-JP" altLang="en-US" sz="12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論</a:t>
            </a:r>
          </a:p>
        </p:txBody>
      </p:sp>
      <p:sp>
        <p:nvSpPr>
          <p:cNvPr id="42" name="角丸四角形 41"/>
          <p:cNvSpPr/>
          <p:nvPr/>
        </p:nvSpPr>
        <p:spPr bwMode="auto">
          <a:xfrm>
            <a:off x="5554911" y="2636912"/>
            <a:ext cx="1093315" cy="455698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人的</a:t>
            </a:r>
            <a:r>
              <a:rPr lang="ja-JP" altLang="en-US" sz="12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資源</a:t>
            </a: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論</a:t>
            </a:r>
            <a:endParaRPr lang="ja-JP" altLang="en-US" sz="12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3" name="角丸四角形 42"/>
          <p:cNvSpPr/>
          <p:nvPr/>
        </p:nvSpPr>
        <p:spPr bwMode="auto">
          <a:xfrm>
            <a:off x="5532080" y="3254534"/>
            <a:ext cx="1156968" cy="577167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経営</a:t>
            </a:r>
            <a:endParaRPr lang="en-US" altLang="ja-JP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/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ｲﾉﾍﾞｰｼｮﾝ論</a:t>
            </a:r>
          </a:p>
        </p:txBody>
      </p:sp>
      <p:sp>
        <p:nvSpPr>
          <p:cNvPr id="44" name="角丸四角形 43"/>
          <p:cNvSpPr/>
          <p:nvPr/>
        </p:nvSpPr>
        <p:spPr bwMode="auto">
          <a:xfrm>
            <a:off x="6754212" y="4087142"/>
            <a:ext cx="1195369" cy="441730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ﾍﾞﾝﾁｬｰ</a:t>
            </a:r>
            <a:endParaRPr lang="en-US" altLang="ja-JP" sz="1200" dirty="0" smtClean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ﾋﾞｼﾞﾈｽ論</a:t>
            </a:r>
            <a:endParaRPr lang="ja-JP" altLang="en-US" sz="12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5504981" y="1979108"/>
            <a:ext cx="1212230" cy="288247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1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ﾏｰｹﾃｨﾝｸﾞ戦略論</a:t>
            </a:r>
            <a:endParaRPr lang="ja-JP" altLang="en-US" sz="11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6" name="角丸四角形 45"/>
          <p:cNvSpPr/>
          <p:nvPr/>
        </p:nvSpPr>
        <p:spPr bwMode="auto">
          <a:xfrm>
            <a:off x="6752402" y="2638647"/>
            <a:ext cx="1212230" cy="455698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1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地域再生</a:t>
            </a:r>
            <a:r>
              <a:rPr lang="ja-JP" altLang="en-US" sz="11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ｼｽﾃﾑ</a:t>
            </a:r>
            <a:r>
              <a:rPr lang="ja-JP" altLang="en-US" sz="11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論</a:t>
            </a:r>
            <a:endParaRPr lang="ja-JP" altLang="en-US" sz="11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7" name="角丸四角形 46"/>
          <p:cNvSpPr/>
          <p:nvPr/>
        </p:nvSpPr>
        <p:spPr bwMode="auto">
          <a:xfrm>
            <a:off x="6761242" y="1968430"/>
            <a:ext cx="1212230" cy="288247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ﾌﾞﾗﾝﾄﾞﾏﾈｼﾞﾒﾝﾄ論</a:t>
            </a:r>
            <a:endParaRPr lang="ja-JP" altLang="en-US" sz="105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418818" y="6026769"/>
            <a:ext cx="1490662" cy="431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学</a:t>
            </a: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系選択</a:t>
            </a: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必修</a:t>
            </a:r>
          </a:p>
        </p:txBody>
      </p:sp>
    </p:spTree>
    <p:extLst>
      <p:ext uri="{BB962C8B-B14F-4D97-AF65-F5344CB8AC3E}">
        <p14:creationId xmlns:p14="http://schemas.microsoft.com/office/powerpoint/2010/main" val="306729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角丸四角形 100"/>
          <p:cNvSpPr/>
          <p:nvPr/>
        </p:nvSpPr>
        <p:spPr bwMode="auto">
          <a:xfrm>
            <a:off x="5436096" y="4581128"/>
            <a:ext cx="3456384" cy="1656184"/>
          </a:xfrm>
          <a:prstGeom prst="roundRect">
            <a:avLst>
              <a:gd name="adj" fmla="val 7661"/>
            </a:avLst>
          </a:prstGeom>
          <a:solidFill>
            <a:schemeClr val="accent2">
              <a:lumMod val="40000"/>
              <a:lumOff val="60000"/>
              <a:alpha val="6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885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/>
              <a:t>心理学研究室に関する科目関連図</a:t>
            </a:r>
          </a:p>
        </p:txBody>
      </p:sp>
      <p:sp>
        <p:nvSpPr>
          <p:cNvPr id="102" name="角丸四角形 101"/>
          <p:cNvSpPr/>
          <p:nvPr/>
        </p:nvSpPr>
        <p:spPr bwMode="auto">
          <a:xfrm>
            <a:off x="6156176" y="4581128"/>
            <a:ext cx="2160240" cy="539577"/>
          </a:xfrm>
          <a:prstGeom prst="roundRect">
            <a:avLst>
              <a:gd name="adj" fmla="val 7661"/>
            </a:avLst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実験実習</a:t>
            </a:r>
          </a:p>
        </p:txBody>
      </p:sp>
      <p:sp>
        <p:nvSpPr>
          <p:cNvPr id="104" name="角丸四角形 103"/>
          <p:cNvSpPr/>
          <p:nvPr/>
        </p:nvSpPr>
        <p:spPr bwMode="auto">
          <a:xfrm>
            <a:off x="395536" y="2204864"/>
            <a:ext cx="1512887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心理学概論</a:t>
            </a:r>
          </a:p>
        </p:txBody>
      </p:sp>
      <p:sp>
        <p:nvSpPr>
          <p:cNvPr id="117" name="角丸四角形 116"/>
          <p:cNvSpPr/>
          <p:nvPr/>
        </p:nvSpPr>
        <p:spPr bwMode="auto">
          <a:xfrm>
            <a:off x="683568" y="1052736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2411760" y="1052736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2051050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5436096" y="1484784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 bwMode="auto">
          <a:xfrm>
            <a:off x="2123728" y="3068960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臨床心理学概論</a:t>
            </a:r>
          </a:p>
        </p:txBody>
      </p:sp>
      <p:sp>
        <p:nvSpPr>
          <p:cNvPr id="73" name="角丸四角形 72"/>
          <p:cNvSpPr/>
          <p:nvPr/>
        </p:nvSpPr>
        <p:spPr bwMode="auto">
          <a:xfrm>
            <a:off x="4067944" y="1052736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5724128" y="1052736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sp>
        <p:nvSpPr>
          <p:cNvPr id="75" name="角丸四角形 74"/>
          <p:cNvSpPr/>
          <p:nvPr/>
        </p:nvSpPr>
        <p:spPr bwMode="auto">
          <a:xfrm>
            <a:off x="251520" y="5151438"/>
            <a:ext cx="1511300" cy="431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基礎教育</a:t>
            </a:r>
          </a:p>
        </p:txBody>
      </p:sp>
      <p:sp>
        <p:nvSpPr>
          <p:cNvPr id="77" name="角丸四角形 76"/>
          <p:cNvSpPr/>
          <p:nvPr/>
        </p:nvSpPr>
        <p:spPr bwMode="auto">
          <a:xfrm>
            <a:off x="251520" y="6309320"/>
            <a:ext cx="1511300" cy="419100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専門応用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2195736" y="2204864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認知心理学</a:t>
            </a:r>
          </a:p>
        </p:txBody>
      </p:sp>
      <p:sp>
        <p:nvSpPr>
          <p:cNvPr id="38" name="角丸四角形 37"/>
          <p:cNvSpPr/>
          <p:nvPr/>
        </p:nvSpPr>
        <p:spPr bwMode="auto">
          <a:xfrm>
            <a:off x="2123728" y="3645024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心理検査法</a:t>
            </a:r>
          </a:p>
        </p:txBody>
      </p:sp>
      <p:sp>
        <p:nvSpPr>
          <p:cNvPr id="39" name="角丸四角形 38"/>
          <p:cNvSpPr/>
          <p:nvPr/>
        </p:nvSpPr>
        <p:spPr bwMode="auto">
          <a:xfrm>
            <a:off x="5508104" y="5157192"/>
            <a:ext cx="1512168" cy="433387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心理学実験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Ⅰ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0" name="角丸四角形 39"/>
          <p:cNvSpPr/>
          <p:nvPr/>
        </p:nvSpPr>
        <p:spPr bwMode="auto">
          <a:xfrm>
            <a:off x="5508104" y="5733256"/>
            <a:ext cx="1512168" cy="433387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臨床心理学実習</a:t>
            </a:r>
          </a:p>
        </p:txBody>
      </p:sp>
      <p:sp>
        <p:nvSpPr>
          <p:cNvPr id="41" name="角丸四角形 40"/>
          <p:cNvSpPr/>
          <p:nvPr/>
        </p:nvSpPr>
        <p:spPr bwMode="auto">
          <a:xfrm>
            <a:off x="7164288" y="3501008"/>
            <a:ext cx="1584176" cy="433387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カウンセリング</a:t>
            </a:r>
          </a:p>
        </p:txBody>
      </p:sp>
      <p:sp>
        <p:nvSpPr>
          <p:cNvPr id="42" name="角丸四角形 41"/>
          <p:cNvSpPr/>
          <p:nvPr/>
        </p:nvSpPr>
        <p:spPr bwMode="auto">
          <a:xfrm>
            <a:off x="7308304" y="1052736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43" name="角丸四角形 42"/>
          <p:cNvSpPr/>
          <p:nvPr/>
        </p:nvSpPr>
        <p:spPr bwMode="auto">
          <a:xfrm>
            <a:off x="7236296" y="5157192"/>
            <a:ext cx="1656184" cy="433387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心理学実験</a:t>
            </a:r>
            <a:r>
              <a:rPr lang="en-US" altLang="ja-JP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Ⅱ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4" name="角丸四角形 43"/>
          <p:cNvSpPr/>
          <p:nvPr/>
        </p:nvSpPr>
        <p:spPr bwMode="auto">
          <a:xfrm>
            <a:off x="7236296" y="5733256"/>
            <a:ext cx="1656184" cy="433387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心理検査法実習</a:t>
            </a:r>
          </a:p>
        </p:txBody>
      </p:sp>
      <p:sp>
        <p:nvSpPr>
          <p:cNvPr id="47" name="角丸四角形 46"/>
          <p:cNvSpPr/>
          <p:nvPr/>
        </p:nvSpPr>
        <p:spPr bwMode="auto">
          <a:xfrm>
            <a:off x="251520" y="5708134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専門基礎</a:t>
            </a:r>
          </a:p>
        </p:txBody>
      </p:sp>
      <p:sp>
        <p:nvSpPr>
          <p:cNvPr id="48" name="角丸四角形 47"/>
          <p:cNvSpPr/>
          <p:nvPr/>
        </p:nvSpPr>
        <p:spPr bwMode="auto">
          <a:xfrm>
            <a:off x="3779912" y="3645024"/>
            <a:ext cx="1512168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人間関係論</a:t>
            </a:r>
          </a:p>
        </p:txBody>
      </p:sp>
      <p:sp>
        <p:nvSpPr>
          <p:cNvPr id="49" name="角丸四角形 48"/>
          <p:cNvSpPr/>
          <p:nvPr/>
        </p:nvSpPr>
        <p:spPr bwMode="auto">
          <a:xfrm>
            <a:off x="3851920" y="2204864"/>
            <a:ext cx="1511300" cy="493712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心理学研究法</a:t>
            </a:r>
          </a:p>
        </p:txBody>
      </p:sp>
      <p:sp>
        <p:nvSpPr>
          <p:cNvPr id="50" name="角丸四角形 49"/>
          <p:cNvSpPr/>
          <p:nvPr/>
        </p:nvSpPr>
        <p:spPr bwMode="auto">
          <a:xfrm>
            <a:off x="251520" y="1628800"/>
            <a:ext cx="5248200" cy="1080120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角丸四角形 50"/>
          <p:cNvSpPr/>
          <p:nvPr/>
        </p:nvSpPr>
        <p:spPr bwMode="auto">
          <a:xfrm>
            <a:off x="1979712" y="3068960"/>
            <a:ext cx="6912768" cy="1152128"/>
          </a:xfrm>
          <a:prstGeom prst="roundRect">
            <a:avLst>
              <a:gd name="adj" fmla="val 7661"/>
            </a:avLst>
          </a:prstGeom>
          <a:solidFill>
            <a:schemeClr val="accent3">
              <a:lumMod val="40000"/>
              <a:lumOff val="60000"/>
              <a:alpha val="11000"/>
            </a:scheme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角丸四角形 53"/>
          <p:cNvSpPr/>
          <p:nvPr/>
        </p:nvSpPr>
        <p:spPr bwMode="auto">
          <a:xfrm>
            <a:off x="4319972" y="3068960"/>
            <a:ext cx="2232248" cy="504056"/>
          </a:xfrm>
          <a:prstGeom prst="roundRect">
            <a:avLst>
              <a:gd name="adj" fmla="val 7661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応用理論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1835696" y="1628800"/>
            <a:ext cx="2160240" cy="432048"/>
          </a:xfrm>
          <a:prstGeom prst="roundRect">
            <a:avLst>
              <a:gd name="adj" fmla="val 7661"/>
            </a:avLst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基礎理論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947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角丸四角形 100"/>
          <p:cNvSpPr/>
          <p:nvPr/>
        </p:nvSpPr>
        <p:spPr bwMode="auto">
          <a:xfrm>
            <a:off x="227013" y="4900613"/>
            <a:ext cx="7816850" cy="760412"/>
          </a:xfrm>
          <a:prstGeom prst="roundRect">
            <a:avLst>
              <a:gd name="adj" fmla="val 7661"/>
            </a:avLst>
          </a:prstGeom>
          <a:solidFill>
            <a:schemeClr val="accent2">
              <a:alpha val="6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角丸四角形 95"/>
          <p:cNvSpPr/>
          <p:nvPr/>
        </p:nvSpPr>
        <p:spPr bwMode="auto">
          <a:xfrm>
            <a:off x="271463" y="2492375"/>
            <a:ext cx="7772400" cy="734796"/>
          </a:xfrm>
          <a:prstGeom prst="roundRect">
            <a:avLst>
              <a:gd name="adj" fmla="val 7661"/>
            </a:avLst>
          </a:prstGeom>
          <a:solidFill>
            <a:srgbClr val="92D050">
              <a:alpha val="11000"/>
            </a:srgbClr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角丸四角形 114"/>
          <p:cNvSpPr/>
          <p:nvPr/>
        </p:nvSpPr>
        <p:spPr bwMode="auto">
          <a:xfrm>
            <a:off x="250825" y="1773238"/>
            <a:ext cx="7793038" cy="665379"/>
          </a:xfrm>
          <a:prstGeom prst="roundRect">
            <a:avLst>
              <a:gd name="adj" fmla="val 7661"/>
            </a:avLst>
          </a:prstGeom>
          <a:solidFill>
            <a:srgbClr val="0070C0">
              <a:alpha val="11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497" y="274638"/>
            <a:ext cx="9108504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 smtClean="0"/>
              <a:t>スポーツ科学研究室に関する科目関連</a:t>
            </a:r>
            <a:r>
              <a:rPr lang="ja-JP" altLang="en-US" dirty="0"/>
              <a:t>図</a:t>
            </a:r>
          </a:p>
        </p:txBody>
      </p:sp>
      <p:sp>
        <p:nvSpPr>
          <p:cNvPr id="97" name="角丸四角形 96"/>
          <p:cNvSpPr/>
          <p:nvPr/>
        </p:nvSpPr>
        <p:spPr bwMode="auto">
          <a:xfrm>
            <a:off x="7236296" y="2672373"/>
            <a:ext cx="1692188" cy="458787"/>
          </a:xfrm>
          <a:prstGeom prst="roundRect">
            <a:avLst>
              <a:gd name="adj" fmla="val 7661"/>
            </a:avLst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トレーニング・指導方法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2" name="角丸四角形 101"/>
          <p:cNvSpPr/>
          <p:nvPr/>
        </p:nvSpPr>
        <p:spPr bwMode="auto">
          <a:xfrm>
            <a:off x="7910051" y="4987726"/>
            <a:ext cx="1080119" cy="586183"/>
          </a:xfrm>
          <a:prstGeom prst="roundRect">
            <a:avLst>
              <a:gd name="adj" fmla="val 7661"/>
            </a:avLst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全学基礎科目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6" name="角丸四角形 115"/>
          <p:cNvSpPr/>
          <p:nvPr/>
        </p:nvSpPr>
        <p:spPr bwMode="auto">
          <a:xfrm>
            <a:off x="7236297" y="1773238"/>
            <a:ext cx="1656184" cy="665379"/>
          </a:xfrm>
          <a:prstGeom prst="roundRect">
            <a:avLst>
              <a:gd name="adj" fmla="val 7661"/>
            </a:avLst>
          </a:prstGeom>
          <a:solidFill>
            <a:srgbClr val="0066FF">
              <a:alpha val="50000"/>
            </a:srgbClr>
          </a:solidFill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基礎教育科目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7" name="角丸四角形 116"/>
          <p:cNvSpPr/>
          <p:nvPr/>
        </p:nvSpPr>
        <p:spPr bwMode="auto">
          <a:xfrm>
            <a:off x="2132150" y="12223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118" name="角丸四角形 117"/>
          <p:cNvSpPr/>
          <p:nvPr/>
        </p:nvSpPr>
        <p:spPr bwMode="auto">
          <a:xfrm>
            <a:off x="3887329" y="1222375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</a:p>
        </p:txBody>
      </p:sp>
      <p:cxnSp>
        <p:nvCxnSpPr>
          <p:cNvPr id="120" name="直線コネクタ 119"/>
          <p:cNvCxnSpPr/>
          <p:nvPr/>
        </p:nvCxnSpPr>
        <p:spPr bwMode="auto">
          <a:xfrm>
            <a:off x="1979712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 bwMode="auto">
          <a:xfrm>
            <a:off x="6853238" y="1341438"/>
            <a:ext cx="0" cy="4241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 72"/>
          <p:cNvSpPr/>
          <p:nvPr/>
        </p:nvSpPr>
        <p:spPr bwMode="auto">
          <a:xfrm>
            <a:off x="5436655" y="1211017"/>
            <a:ext cx="1081087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ja-JP" altLang="en-US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年後期</a:t>
            </a:r>
          </a:p>
        </p:txBody>
      </p:sp>
      <p:sp>
        <p:nvSpPr>
          <p:cNvPr id="74" name="角丸四角形 73"/>
          <p:cNvSpPr/>
          <p:nvPr/>
        </p:nvSpPr>
        <p:spPr bwMode="auto">
          <a:xfrm>
            <a:off x="6903109" y="1193598"/>
            <a:ext cx="1081088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3,4</a:t>
            </a:r>
            <a:r>
              <a:rPr lang="ja-JP" altLang="en-US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</a:t>
            </a:r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8" name="角丸四角形 27"/>
          <p:cNvSpPr/>
          <p:nvPr/>
        </p:nvSpPr>
        <p:spPr bwMode="auto">
          <a:xfrm>
            <a:off x="394516" y="1222375"/>
            <a:ext cx="1152525" cy="4143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dirty="0" smtClean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年前期</a:t>
            </a:r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3689055" y="3583378"/>
            <a:ext cx="1530186" cy="427968"/>
          </a:xfrm>
          <a:prstGeom prst="roundRect">
            <a:avLst/>
          </a:prstGeom>
          <a:solidFill>
            <a:srgbClr val="FF000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スポーツ情報論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6" name="角丸四角形 45"/>
          <p:cNvSpPr/>
          <p:nvPr/>
        </p:nvSpPr>
        <p:spPr bwMode="auto">
          <a:xfrm>
            <a:off x="2061151" y="2642270"/>
            <a:ext cx="1524092" cy="42993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スポーツトレーニング論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7" name="角丸四角形 46"/>
          <p:cNvSpPr/>
          <p:nvPr/>
        </p:nvSpPr>
        <p:spPr bwMode="auto">
          <a:xfrm>
            <a:off x="3754024" y="2651972"/>
            <a:ext cx="1489356" cy="431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スポーツ指導論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0" name="角丸四角形 29"/>
          <p:cNvSpPr/>
          <p:nvPr/>
        </p:nvSpPr>
        <p:spPr bwMode="auto">
          <a:xfrm>
            <a:off x="2071688" y="1918560"/>
            <a:ext cx="1482257" cy="433539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スポーツと社会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1" name="角丸四角形 30"/>
          <p:cNvSpPr/>
          <p:nvPr/>
        </p:nvSpPr>
        <p:spPr bwMode="auto">
          <a:xfrm>
            <a:off x="369679" y="1910207"/>
            <a:ext cx="1482257" cy="433539"/>
          </a:xfrm>
          <a:prstGeom prst="roundRect">
            <a:avLst/>
          </a:prstGeom>
          <a:solidFill>
            <a:srgbClr val="FFFFCC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健康科学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5316212" y="3577959"/>
            <a:ext cx="1512887" cy="43338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スポーツ心理学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4" name="テキスト ボックス 22"/>
          <p:cNvSpPr txBox="1">
            <a:spLocks noChangeArrowheads="1"/>
          </p:cNvSpPr>
          <p:nvPr/>
        </p:nvSpPr>
        <p:spPr bwMode="auto">
          <a:xfrm>
            <a:off x="2279156" y="5109672"/>
            <a:ext cx="54777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latin typeface="Arial" charset="0"/>
              </a:rPr>
              <a:t>生涯スポーツの概念のもと、学年にかかわらず多く履修することを推奨</a:t>
            </a:r>
            <a:endParaRPr lang="ja-JP" altLang="en-US" sz="1400" dirty="0">
              <a:latin typeface="Arial" charset="0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322670" y="5064047"/>
            <a:ext cx="1809479" cy="433539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スポーツ演習</a:t>
            </a:r>
            <a:r>
              <a:rPr lang="en-US" altLang="ja-JP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a</a:t>
            </a:r>
            <a:r>
              <a:rPr lang="ja-JP" altLang="en-US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～</a:t>
            </a:r>
            <a:r>
              <a:rPr lang="en-US" altLang="ja-JP" sz="1400" dirty="0" smtClean="0">
                <a:solidFill>
                  <a:sysClr val="windowText" lastClr="00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d</a:t>
            </a:r>
            <a:endParaRPr lang="ja-JP" altLang="en-US" sz="1400" dirty="0">
              <a:solidFill>
                <a:sysClr val="windowText" lastClr="000000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8" name="テキスト ボックス 22"/>
          <p:cNvSpPr txBox="1">
            <a:spLocks noChangeArrowheads="1"/>
          </p:cNvSpPr>
          <p:nvPr/>
        </p:nvSpPr>
        <p:spPr bwMode="auto">
          <a:xfrm>
            <a:off x="2009555" y="5913052"/>
            <a:ext cx="51603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latin typeface="Arial" charset="0"/>
              </a:rPr>
              <a:t>注：上記のスポーツ系科目をベースとし、社会情報学系の各科目、</a:t>
            </a:r>
            <a:endParaRPr lang="en-US" altLang="ja-JP" sz="1400" dirty="0" smtClean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latin typeface="Arial" charset="0"/>
              </a:rPr>
              <a:t>および他学系履修もあわせて広く視野に入れ履修すること</a:t>
            </a:r>
            <a:endParaRPr lang="en-US" altLang="ja-JP" sz="1400" dirty="0" smtClean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400" dirty="0">
              <a:latin typeface="Arial" charset="0"/>
            </a:endParaRPr>
          </a:p>
        </p:txBody>
      </p:sp>
      <p:sp>
        <p:nvSpPr>
          <p:cNvPr id="39" name="角丸四角形 38"/>
          <p:cNvSpPr/>
          <p:nvPr/>
        </p:nvSpPr>
        <p:spPr bwMode="auto">
          <a:xfrm>
            <a:off x="249237" y="3429963"/>
            <a:ext cx="7794625" cy="829333"/>
          </a:xfrm>
          <a:prstGeom prst="roundRect">
            <a:avLst>
              <a:gd name="adj" fmla="val 7661"/>
            </a:avLst>
          </a:prstGeom>
          <a:solidFill>
            <a:schemeClr val="accent6">
              <a:lumMod val="60000"/>
              <a:lumOff val="40000"/>
              <a:alpha val="11000"/>
            </a:schemeClr>
          </a:solidFill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角丸四角形 39"/>
          <p:cNvSpPr/>
          <p:nvPr/>
        </p:nvSpPr>
        <p:spPr bwMode="auto">
          <a:xfrm>
            <a:off x="7244019" y="3570014"/>
            <a:ext cx="1692188" cy="458787"/>
          </a:xfrm>
          <a:prstGeom prst="roundRect">
            <a:avLst>
              <a:gd name="adj" fmla="val 7661"/>
            </a:avLst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科学的分析法、アプローチ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07218" y="3975872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（学系選択必修科目）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564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448</Words>
  <Application>Microsoft Office PowerPoint</Application>
  <PresentationFormat>画面に合わせる (4:3)</PresentationFormat>
  <Paragraphs>151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社会情報学系</vt:lpstr>
      <vt:lpstr>映像・音響研究室に関する科目関連図</vt:lpstr>
      <vt:lpstr>ゲーム・ CG・Webデザイン研究室に関する科目関連図</vt:lpstr>
      <vt:lpstr>メディア文化研究室に関する科目関連図</vt:lpstr>
      <vt:lpstr>経営イノベーション研究室に関する科目関連図</vt:lpstr>
      <vt:lpstr>心理学研究室に関する科目関連図</vt:lpstr>
      <vt:lpstr>スポーツ科学研究室に関する科目関連図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映像・音響研究室に関する科目関連図</dc:title>
  <dc:creator>akira</dc:creator>
  <cp:lastModifiedBy>Kotaro Matsushita</cp:lastModifiedBy>
  <cp:revision>13</cp:revision>
  <dcterms:created xsi:type="dcterms:W3CDTF">2017-09-05T06:00:15Z</dcterms:created>
  <dcterms:modified xsi:type="dcterms:W3CDTF">2017-09-26T01:06:43Z</dcterms:modified>
</cp:coreProperties>
</file>